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744" r:id="rId2"/>
    <p:sldMasterId id="2147483792" r:id="rId3"/>
    <p:sldMasterId id="2147483888" r:id="rId4"/>
    <p:sldMasterId id="2147483900" r:id="rId5"/>
    <p:sldMasterId id="2147483912" r:id="rId6"/>
    <p:sldMasterId id="2147483924" r:id="rId7"/>
    <p:sldMasterId id="2147483936" r:id="rId8"/>
  </p:sldMasterIdLst>
  <p:notesMasterIdLst>
    <p:notesMasterId r:id="rId56"/>
  </p:notesMasterIdLst>
  <p:handoutMasterIdLst>
    <p:handoutMasterId r:id="rId57"/>
  </p:handoutMasterIdLst>
  <p:sldIdLst>
    <p:sldId id="840" r:id="rId9"/>
    <p:sldId id="703" r:id="rId10"/>
    <p:sldId id="664" r:id="rId11"/>
    <p:sldId id="860" r:id="rId12"/>
    <p:sldId id="857" r:id="rId13"/>
    <p:sldId id="775" r:id="rId14"/>
    <p:sldId id="669" r:id="rId15"/>
    <p:sldId id="665" r:id="rId16"/>
    <p:sldId id="671" r:id="rId17"/>
    <p:sldId id="819" r:id="rId18"/>
    <p:sldId id="667" r:id="rId19"/>
    <p:sldId id="863" r:id="rId20"/>
    <p:sldId id="861" r:id="rId21"/>
    <p:sldId id="862" r:id="rId22"/>
    <p:sldId id="864" r:id="rId23"/>
    <p:sldId id="865" r:id="rId24"/>
    <p:sldId id="866" r:id="rId25"/>
    <p:sldId id="867" r:id="rId26"/>
    <p:sldId id="880" r:id="rId27"/>
    <p:sldId id="881" r:id="rId28"/>
    <p:sldId id="882" r:id="rId29"/>
    <p:sldId id="883" r:id="rId30"/>
    <p:sldId id="884" r:id="rId31"/>
    <p:sldId id="885" r:id="rId32"/>
    <p:sldId id="886" r:id="rId33"/>
    <p:sldId id="887" r:id="rId34"/>
    <p:sldId id="888" r:id="rId35"/>
    <p:sldId id="889" r:id="rId36"/>
    <p:sldId id="890" r:id="rId37"/>
    <p:sldId id="879" r:id="rId38"/>
    <p:sldId id="891" r:id="rId39"/>
    <p:sldId id="892" r:id="rId40"/>
    <p:sldId id="893" r:id="rId41"/>
    <p:sldId id="894" r:id="rId42"/>
    <p:sldId id="895" r:id="rId43"/>
    <p:sldId id="896" r:id="rId44"/>
    <p:sldId id="897" r:id="rId45"/>
    <p:sldId id="898" r:id="rId46"/>
    <p:sldId id="899" r:id="rId47"/>
    <p:sldId id="900" r:id="rId48"/>
    <p:sldId id="901" r:id="rId49"/>
    <p:sldId id="902" r:id="rId50"/>
    <p:sldId id="903" r:id="rId51"/>
    <p:sldId id="904" r:id="rId52"/>
    <p:sldId id="905" r:id="rId53"/>
    <p:sldId id="906" r:id="rId54"/>
    <p:sldId id="907" r:id="rId55"/>
  </p:sldIdLst>
  <p:sldSz cx="9144000" cy="6858000" type="screen4x3"/>
  <p:notesSz cx="6797675" cy="9928225"/>
  <p:custDataLst>
    <p:tags r:id="rId5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5CB"/>
    <a:srgbClr val="0038A8"/>
    <a:srgbClr val="FF6600"/>
    <a:srgbClr val="FF9900"/>
    <a:srgbClr val="6F6F6F"/>
    <a:srgbClr val="FF9933"/>
    <a:srgbClr val="89B0FF"/>
    <a:srgbClr val="6699FF"/>
    <a:srgbClr val="CC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9" autoAdjust="0"/>
    <p:restoredTop sz="88575" autoAdjust="0"/>
  </p:normalViewPr>
  <p:slideViewPr>
    <p:cSldViewPr>
      <p:cViewPr varScale="1">
        <p:scale>
          <a:sx n="67" d="100"/>
          <a:sy n="67" d="100"/>
        </p:scale>
        <p:origin x="132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706" y="-108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tags" Target="tags/tag1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presProps" Target="pres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A59510-9CDF-44EC-85D8-1669E6962FFA}" type="datetimeFigureOut">
              <a:rPr lang="ko-KR" altLang="en-US" smtClean="0"/>
              <a:pPr/>
              <a:t>2020-09-22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99BEA-2921-439F-8DB3-5F118F273C6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E66F3-8816-4A7B-A2C0-E1727BFEA6B0}" type="datetimeFigureOut">
              <a:rPr lang="ko-KR" altLang="en-US" smtClean="0"/>
              <a:pPr/>
              <a:t>2020-09-22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8AB68-2668-4EE8-A4F6-3415249B1D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348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매우 깊이 성장한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트리는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훈련 데이터에 대해 과대적합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overfitting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발생 </a:t>
            </a: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분산 증가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편향 감소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과대적합 발생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(train/test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분류정확도 차이 발생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Minsplit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관측값의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최소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갯수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제한</a:t>
            </a:r>
            <a:endParaRPr lang="en-US" altLang="ko-KR" dirty="0" smtClean="0"/>
          </a:p>
          <a:p>
            <a:r>
              <a:rPr lang="en-US" altLang="ko-KR" dirty="0" smtClean="0"/>
              <a:t>cp </a:t>
            </a:r>
            <a:r>
              <a:rPr lang="ko-KR" altLang="en-US" dirty="0" smtClean="0"/>
              <a:t>속성 값을 높이면 가지 수가 적어진다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DCB5D-5A98-4CD2-A1A7-8DDF2C2A56E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53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은닉층과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유닛의</a:t>
            </a:r>
            <a:r>
              <a:rPr lang="ko-KR" altLang="en-US" dirty="0" smtClean="0"/>
              <a:t> 수는 </a:t>
            </a:r>
            <a:r>
              <a:rPr lang="en-US" altLang="ko-KR" dirty="0" smtClean="0"/>
              <a:t>hyper parameter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: </a:t>
            </a:r>
            <a:r>
              <a:rPr lang="ko-KR" altLang="en-US" dirty="0" smtClean="0"/>
              <a:t>분석자가 임의 지정 </a:t>
            </a:r>
            <a:r>
              <a:rPr lang="en-US" altLang="ko-KR" dirty="0" smtClean="0"/>
              <a:t>-&gt; computing</a:t>
            </a:r>
            <a:r>
              <a:rPr lang="en-US" altLang="ko-KR" baseline="0" dirty="0" smtClean="0"/>
              <a:t> power</a:t>
            </a:r>
            <a:r>
              <a:rPr lang="ko-KR" altLang="en-US" baseline="0" dirty="0" smtClean="0"/>
              <a:t>를 가만하여 지정한다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8DCB5D-5A98-4CD2-A1A7-8DDF2C2A56E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562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뉴런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신경을 구성하는 세포 </a:t>
            </a:r>
            <a:endParaRPr lang="en-US" altLang="ko-KR" dirty="0" smtClean="0"/>
          </a:p>
          <a:p>
            <a:r>
              <a:rPr lang="ko-KR" altLang="en-US" dirty="0" smtClean="0"/>
              <a:t>일정한 크기 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임계치</a:t>
            </a:r>
            <a:r>
              <a:rPr lang="en-US" altLang="ko-KR" baseline="0" dirty="0" smtClean="0"/>
              <a:t>(critical value)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8DCB5D-5A98-4CD2-A1A7-8DDF2C2A56E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013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망의 총합이 일정 수준 이상 이면 활성화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수준 미만이면 비활성화 시키는 함수 </a:t>
            </a:r>
            <a:endParaRPr lang="en-US" altLang="ko-KR" dirty="0" smtClean="0"/>
          </a:p>
          <a:p>
            <a:r>
              <a:rPr lang="ko-KR" altLang="en-US" dirty="0" smtClean="0"/>
              <a:t>예를 들면 총 합이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이상이면 </a:t>
            </a:r>
            <a:r>
              <a:rPr lang="en-US" altLang="ko-KR" dirty="0" smtClean="0"/>
              <a:t>y = 1, 1</a:t>
            </a:r>
            <a:r>
              <a:rPr lang="ko-KR" altLang="en-US" dirty="0" smtClean="0"/>
              <a:t>미만이면 </a:t>
            </a:r>
            <a:r>
              <a:rPr lang="en-US" altLang="ko-KR" dirty="0" smtClean="0"/>
              <a:t>y = 0</a:t>
            </a:r>
            <a:r>
              <a:rPr lang="ko-KR" altLang="en-US" dirty="0" smtClean="0"/>
              <a:t>을 전달한다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이때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임계값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bais</a:t>
            </a:r>
            <a:r>
              <a:rPr lang="en-US" altLang="ko-KR" dirty="0" smtClean="0"/>
              <a:t>) 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8DCB5D-5A98-4CD2-A1A7-8DDF2C2A56E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663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조절변수는 인공신경망의 학습 대상이다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즉 신경망은 </a:t>
            </a:r>
            <a:r>
              <a:rPr lang="ko-KR" altLang="en-US" dirty="0" err="1" smtClean="0"/>
              <a:t>실제값과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에측값의</a:t>
            </a:r>
            <a:r>
              <a:rPr lang="ko-KR" altLang="en-US" dirty="0" smtClean="0"/>
              <a:t> 오차</a:t>
            </a:r>
            <a:r>
              <a:rPr lang="en-US" altLang="ko-KR" dirty="0" smtClean="0"/>
              <a:t>(cost)</a:t>
            </a:r>
            <a:r>
              <a:rPr lang="ko-KR" altLang="en-US" dirty="0" smtClean="0"/>
              <a:t>가 최소화되는 최적의 </a:t>
            </a:r>
            <a:r>
              <a:rPr lang="en-US" altLang="ko-KR" dirty="0" smtClean="0"/>
              <a:t>w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찾는 학습목표이다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8DCB5D-5A98-4CD2-A1A7-8DDF2C2A56E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276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prstClr val="black"/>
                </a:solidFill>
              </a:rPr>
              <a:t>은닉층은</a:t>
            </a:r>
            <a:r>
              <a:rPr lang="ko-KR" altLang="en-US" dirty="0" smtClean="0">
                <a:solidFill>
                  <a:prstClr val="black"/>
                </a:solidFill>
              </a:rPr>
              <a:t> 처음에 한 개 또 두 개의 </a:t>
            </a:r>
            <a:r>
              <a:rPr lang="ko-KR" altLang="en-US" dirty="0" err="1" smtClean="0">
                <a:solidFill>
                  <a:prstClr val="black"/>
                </a:solidFill>
              </a:rPr>
              <a:t>은닉층으로</a:t>
            </a:r>
            <a:r>
              <a:rPr lang="ko-KR" altLang="en-US" dirty="0" smtClean="0">
                <a:solidFill>
                  <a:prstClr val="black"/>
                </a:solidFill>
              </a:rPr>
              <a:t> 시작하여 늘려나감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err="1" smtClean="0">
                <a:solidFill>
                  <a:prstClr val="black"/>
                </a:solidFill>
              </a:rPr>
              <a:t>은닉층의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 err="1" smtClean="0">
                <a:solidFill>
                  <a:prstClr val="black"/>
                </a:solidFill>
              </a:rPr>
              <a:t>유닛</a:t>
            </a:r>
            <a:r>
              <a:rPr lang="ko-KR" altLang="en-US" dirty="0" smtClean="0">
                <a:solidFill>
                  <a:prstClr val="black"/>
                </a:solidFill>
              </a:rPr>
              <a:t> 수는 </a:t>
            </a:r>
            <a:r>
              <a:rPr lang="ko-KR" altLang="en-US" dirty="0" err="1" smtClean="0">
                <a:solidFill>
                  <a:prstClr val="black"/>
                </a:solidFill>
              </a:rPr>
              <a:t>입력수와</a:t>
            </a:r>
            <a:r>
              <a:rPr lang="ko-KR" altLang="en-US" dirty="0" smtClean="0">
                <a:solidFill>
                  <a:prstClr val="black"/>
                </a:solidFill>
              </a:rPr>
              <a:t> 비슷하게 설정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8DCB5D-5A98-4CD2-A1A7-8DDF2C2A56E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810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dirty="0" smtClean="0"/>
              <a:t>Identity function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항등함수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8DCB5D-5A98-4CD2-A1A7-8DDF2C2A56E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755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역전파</a:t>
            </a:r>
            <a:r>
              <a:rPr lang="ko-KR" altLang="en-US" dirty="0" smtClean="0"/>
              <a:t> 알고리즘은 </a:t>
            </a:r>
            <a:r>
              <a:rPr lang="ko-KR" altLang="en-US" dirty="0" err="1" smtClean="0"/>
              <a:t>출력층에서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입력층의</a:t>
            </a:r>
            <a:r>
              <a:rPr lang="ko-KR" altLang="en-US" dirty="0" smtClean="0"/>
              <a:t> 역방향으로 값을 전파하여 가중치를 갱신하는 알고리즘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출력에서 계산된 오차와 </a:t>
            </a:r>
            <a:r>
              <a:rPr lang="ko-KR" altLang="en-US" dirty="0" err="1" smtClean="0"/>
              <a:t>은닉층의</a:t>
            </a:r>
            <a:r>
              <a:rPr lang="ko-KR" altLang="en-US" dirty="0" smtClean="0"/>
              <a:t> 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망의 총합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이용하여 입력층의 가중치를 수정하는 방식이다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8DCB5D-5A98-4CD2-A1A7-8DDF2C2A56E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66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[</a:t>
            </a:r>
            <a:r>
              <a:rPr lang="ko-KR" altLang="en-US" sz="1200" dirty="0" smtClean="0"/>
              <a:t>용어 설명</a:t>
            </a:r>
            <a:r>
              <a:rPr lang="en-US" altLang="ko-KR" sz="1200" dirty="0" smtClean="0"/>
              <a:t>]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경사하강법</a:t>
            </a:r>
            <a:r>
              <a:rPr lang="ko-KR" altLang="en-US" sz="1200" dirty="0" smtClean="0"/>
              <a:t> 알고리즘은 최적의 가중치를 찾아서 오차를 최소화하는 알고리즘이다</a:t>
            </a:r>
            <a:r>
              <a:rPr lang="en-US" altLang="ko-KR" sz="120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Cost </a:t>
            </a:r>
            <a:r>
              <a:rPr lang="ko-KR" altLang="en-US" sz="1200" dirty="0" smtClean="0"/>
              <a:t>함수는 가중치를 </a:t>
            </a:r>
            <a:r>
              <a:rPr lang="ko-KR" altLang="en-US" sz="1200" dirty="0" err="1" smtClean="0"/>
              <a:t>파라미터로</a:t>
            </a:r>
            <a:r>
              <a:rPr lang="ko-KR" altLang="en-US" sz="1200" dirty="0" smtClean="0"/>
              <a:t> 받아서 평균제곱오차</a:t>
            </a:r>
            <a:r>
              <a:rPr lang="en-US" altLang="ko-KR" sz="1200" dirty="0" smtClean="0"/>
              <a:t>[MSE]</a:t>
            </a:r>
            <a:r>
              <a:rPr lang="ko-KR" altLang="en-US" sz="1200" dirty="0" smtClean="0"/>
              <a:t>를 구하는 오차 계산 함수로 비용함수라고 한다</a:t>
            </a:r>
            <a:r>
              <a:rPr lang="en-US" altLang="ko-KR" sz="120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아래 그래프에서 가중치는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축</a:t>
            </a:r>
            <a:r>
              <a:rPr lang="en-US" altLang="ko-KR" sz="1200" dirty="0" smtClean="0"/>
              <a:t>,  </a:t>
            </a:r>
            <a:r>
              <a:rPr lang="ko-KR" altLang="en-US" sz="1200" dirty="0" smtClean="0"/>
              <a:t>오차는 </a:t>
            </a:r>
            <a:r>
              <a:rPr lang="en-US" altLang="ko-KR" sz="1200" dirty="0" smtClean="0"/>
              <a:t>y</a:t>
            </a:r>
            <a:r>
              <a:rPr lang="ko-KR" altLang="en-US" sz="1200" dirty="0" smtClean="0"/>
              <a:t>축 그리고 곡선은 가중치의 변화에 따른 오차의 관계를 나타낸 선이다</a:t>
            </a:r>
            <a:r>
              <a:rPr lang="en-US" altLang="ko-KR" sz="120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또한 반복은 오차가 </a:t>
            </a:r>
            <a:r>
              <a:rPr lang="en-US" altLang="ko-KR" sz="1200" dirty="0" smtClean="0"/>
              <a:t>0</a:t>
            </a:r>
            <a:r>
              <a:rPr lang="ko-KR" altLang="en-US" sz="1200" dirty="0" smtClean="0"/>
              <a:t>에 수렴하는 최적의 가중치를 찾기 위해서 학습을 반복하는 단위로 학습율이라고도 한다</a:t>
            </a:r>
            <a:r>
              <a:rPr lang="en-US" altLang="ko-KR" sz="1200" dirty="0" smtClean="0"/>
              <a:t>.(</a:t>
            </a:r>
            <a:r>
              <a:rPr lang="ko-KR" altLang="en-US" sz="1200" dirty="0" smtClean="0"/>
              <a:t>통상 </a:t>
            </a:r>
            <a:r>
              <a:rPr lang="en-US" altLang="ko-KR" sz="1200" dirty="0" smtClean="0"/>
              <a:t>0.1~0.01)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[</a:t>
            </a:r>
            <a:r>
              <a:rPr lang="ko-KR" altLang="en-US" sz="1200" dirty="0" err="1" smtClean="0"/>
              <a:t>경사하강법</a:t>
            </a:r>
            <a:r>
              <a:rPr lang="ko-KR" altLang="en-US" sz="1200" dirty="0" smtClean="0"/>
              <a:t> 알고리즘</a:t>
            </a:r>
            <a:r>
              <a:rPr lang="en-US" altLang="ko-KR" sz="1200" dirty="0" smtClean="0"/>
              <a:t>]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step </a:t>
            </a:r>
            <a:r>
              <a:rPr lang="ko-KR" altLang="en-US" sz="1200" dirty="0" smtClean="0"/>
              <a:t>단위로 경사를 따라서 오차를 가중치로 </a:t>
            </a:r>
            <a:r>
              <a:rPr lang="ko-KR" altLang="en-US" sz="1200" dirty="0" err="1" smtClean="0"/>
              <a:t>편미분을</a:t>
            </a:r>
            <a:r>
              <a:rPr lang="ko-KR" altLang="en-US" sz="1200" dirty="0" smtClean="0"/>
              <a:t> 수행한다</a:t>
            </a:r>
            <a:r>
              <a:rPr lang="en-US" altLang="ko-KR" sz="120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편미분이란</a:t>
            </a:r>
            <a:r>
              <a:rPr lang="ko-KR" altLang="en-US" dirty="0" smtClean="0"/>
              <a:t> 한쪽은 상수로 고정시키고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한쪽의 </a:t>
            </a:r>
            <a:r>
              <a:rPr lang="ko-KR" altLang="en-US" dirty="0" err="1" smtClean="0"/>
              <a:t>변화량으로</a:t>
            </a:r>
            <a:r>
              <a:rPr lang="ko-KR" altLang="en-US" dirty="0" smtClean="0"/>
              <a:t> 미분하는 것을 의미하는데</a:t>
            </a:r>
            <a:r>
              <a:rPr lang="en-US" altLang="ko-KR" dirty="0" smtClean="0"/>
              <a:t>, </a:t>
            </a:r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오차</a:t>
            </a:r>
            <a:r>
              <a:rPr lang="en-US" altLang="ko-KR" dirty="0" smtClean="0"/>
              <a:t>(cost)</a:t>
            </a:r>
            <a:r>
              <a:rPr lang="ko-KR" altLang="en-US" dirty="0" smtClean="0"/>
              <a:t>를 상수로 고정시키고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가중치의 순간변화율을 이용하여 직선의 기울기를 구한다</a:t>
            </a:r>
            <a:r>
              <a:rPr lang="en-US" altLang="ko-KR" dirty="0" smtClean="0"/>
              <a:t>.</a:t>
            </a:r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lang="ko-KR" altLang="en-US" dirty="0" smtClean="0"/>
              <a:t>이렇게 구한 기울기를 이용하여 가중치를 업데이트한다</a:t>
            </a:r>
            <a:r>
              <a:rPr lang="en-US" altLang="ko-KR" dirty="0" smtClean="0"/>
              <a:t>.</a:t>
            </a:r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lang="ko-KR" altLang="en-US" dirty="0" smtClean="0"/>
              <a:t>오차가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에 수렴할 때 까지  </a:t>
            </a:r>
            <a:r>
              <a:rPr lang="en-US" altLang="ko-KR" dirty="0" smtClean="0"/>
              <a:t>1,2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단계를 </a:t>
            </a:r>
            <a:r>
              <a:rPr lang="en-US" altLang="ko-KR" dirty="0" smtClean="0"/>
              <a:t>step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단위로 반복한다</a:t>
            </a:r>
            <a:r>
              <a:rPr lang="en-US" altLang="ko-KR" baseline="0" dirty="0" smtClean="0"/>
              <a:t>.(</a:t>
            </a:r>
            <a:r>
              <a:rPr lang="ko-KR" altLang="en-US" baseline="0" dirty="0" smtClean="0"/>
              <a:t>강화학습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이때 </a:t>
            </a:r>
            <a:r>
              <a:rPr lang="en-US" altLang="ko-KR" dirty="0" smtClean="0"/>
              <a:t>step</a:t>
            </a:r>
            <a:r>
              <a:rPr lang="ko-KR" altLang="en-US" dirty="0" smtClean="0"/>
              <a:t>은 학습율이라고 하며</a:t>
            </a:r>
            <a:r>
              <a:rPr lang="en-US" altLang="ko-KR" dirty="0" smtClean="0"/>
              <a:t>, hyper </a:t>
            </a:r>
            <a:r>
              <a:rPr lang="ko-KR" altLang="en-US" dirty="0" err="1" smtClean="0"/>
              <a:t>파라메터이다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일반적으로 </a:t>
            </a:r>
            <a:r>
              <a:rPr lang="en-US" altLang="ko-KR" dirty="0" smtClean="0"/>
              <a:t>0.1 ~ 0.01 </a:t>
            </a:r>
            <a:r>
              <a:rPr lang="ko-KR" altLang="en-US" dirty="0" smtClean="0"/>
              <a:t>사이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결국 최적의 가중치를 찾아서 모델의 오차를 최소화하는 알고리즘이 </a:t>
            </a:r>
            <a:r>
              <a:rPr lang="ko-KR" altLang="en-US" baseline="0" dirty="0" err="1" smtClean="0"/>
              <a:t>경사하강법</a:t>
            </a:r>
            <a:r>
              <a:rPr lang="ko-KR" altLang="en-US" baseline="0" dirty="0" smtClean="0"/>
              <a:t> 알고리즘이다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8DCB5D-5A98-4CD2-A1A7-8DDF2C2A56E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230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편미분이란</a:t>
            </a:r>
            <a:r>
              <a:rPr lang="ko-KR" altLang="en-US" dirty="0" smtClean="0"/>
              <a:t> 한쪽은 상수로 고정시키고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한쪽의 </a:t>
            </a:r>
            <a:r>
              <a:rPr lang="ko-KR" altLang="en-US" dirty="0" err="1" smtClean="0"/>
              <a:t>변화량으로</a:t>
            </a:r>
            <a:r>
              <a:rPr lang="ko-KR" altLang="en-US" dirty="0" smtClean="0"/>
              <a:t> 미분하는 것을 의미한다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여기서는 오차를 상수로 고정시키고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가중치의 </a:t>
            </a:r>
            <a:r>
              <a:rPr lang="ko-KR" altLang="en-US" dirty="0" err="1" smtClean="0"/>
              <a:t>변화량으로</a:t>
            </a:r>
            <a:r>
              <a:rPr lang="ko-KR" altLang="en-US" dirty="0" smtClean="0"/>
              <a:t> 미분하는 과정을 나타내고 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만약 한 점의 위치가 </a:t>
            </a:r>
            <a:r>
              <a:rPr lang="en-US" altLang="ko-KR" dirty="0" smtClean="0"/>
              <a:t>A</a:t>
            </a:r>
            <a:r>
              <a:rPr lang="ko-KR" altLang="en-US" dirty="0" smtClean="0"/>
              <a:t>인 경우 경사 기울기는 음수이다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이러한 경우 가중치가 오른쪽 방향으로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수정되고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이렇게 수정된 값으로 </a:t>
            </a:r>
            <a:r>
              <a:rPr lang="en-US" altLang="ko-KR" dirty="0" smtClean="0"/>
              <a:t>cost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편미분하여</a:t>
            </a:r>
            <a:r>
              <a:rPr lang="ko-KR" altLang="en-US" dirty="0" smtClean="0"/>
              <a:t> 오차의 </a:t>
            </a:r>
            <a:r>
              <a:rPr lang="ko-KR" altLang="en-US" dirty="0" err="1" smtClean="0"/>
              <a:t>최소점을</a:t>
            </a:r>
            <a:r>
              <a:rPr lang="ko-KR" altLang="en-US" dirty="0" smtClean="0"/>
              <a:t> 찾는다</a:t>
            </a:r>
            <a:r>
              <a:rPr lang="en-US" altLang="ko-KR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만약 한 점의 위치가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인 경우 경사 기울기는 양수이며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가중치는 왼쪽 방향으로 수정되고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수정된 값으로 </a:t>
            </a:r>
            <a:r>
              <a:rPr lang="en-US" altLang="ko-KR" dirty="0" smtClean="0"/>
              <a:t>cost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편미분하여</a:t>
            </a:r>
            <a:r>
              <a:rPr lang="ko-KR" altLang="en-US" dirty="0" smtClean="0"/>
              <a:t> 오차의 </a:t>
            </a:r>
            <a:r>
              <a:rPr lang="ko-KR" altLang="en-US" dirty="0" err="1" smtClean="0"/>
              <a:t>최소점을</a:t>
            </a:r>
            <a:r>
              <a:rPr lang="ko-KR" altLang="en-US" dirty="0" smtClean="0"/>
              <a:t> 찾는다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8DCB5D-5A98-4CD2-A1A7-8DDF2C2A56E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807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W : x</a:t>
            </a:r>
            <a:r>
              <a:rPr lang="ko-KR" altLang="en-US" sz="1200" dirty="0" smtClean="0"/>
              <a:t>축</a:t>
            </a:r>
            <a:r>
              <a:rPr lang="en-US" altLang="ko-KR" sz="1200" dirty="0" smtClean="0"/>
              <a:t>,  Cost : y</a:t>
            </a:r>
            <a:r>
              <a:rPr lang="ko-KR" altLang="en-US" sz="1200" dirty="0" smtClean="0"/>
              <a:t>축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8DCB5D-5A98-4CD2-A1A7-8DDF2C2A56E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175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</a:t>
            </a:r>
            <a:r>
              <a:rPr lang="en-US" altLang="ko-KR" dirty="0" smtClean="0"/>
              <a:t>(X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변수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err="1" smtClean="0"/>
              <a:t>엣지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X</a:t>
            </a:r>
            <a:r>
              <a:rPr lang="ko-KR" altLang="en-US" baseline="0" dirty="0" smtClean="0"/>
              <a:t>의 분류조건</a:t>
            </a:r>
            <a:r>
              <a:rPr lang="en-US" altLang="ko-KR" baseline="0" dirty="0" smtClean="0"/>
              <a:t>(NO/YES)</a:t>
            </a:r>
          </a:p>
          <a:p>
            <a:r>
              <a:rPr lang="ko-KR" altLang="en-US" dirty="0" smtClean="0"/>
              <a:t>훈련 데이터로부터 </a:t>
            </a:r>
            <a:r>
              <a:rPr lang="ko-KR" altLang="en-US" dirty="0" err="1" smtClean="0"/>
              <a:t>트리구조와</a:t>
            </a:r>
            <a:r>
              <a:rPr lang="ko-KR" altLang="en-US" dirty="0" smtClean="0"/>
              <a:t> 매개변수 자동으로 학습</a:t>
            </a:r>
            <a:r>
              <a:rPr lang="en-US" altLang="ko-KR" dirty="0" smtClean="0"/>
              <a:t>(</a:t>
            </a:r>
            <a:r>
              <a:rPr lang="ko-KR" altLang="en-US" dirty="0" smtClean="0"/>
              <a:t>중요변수에 의한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 분류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DCB5D-5A98-4CD2-A1A7-8DDF2C2A56E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086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ACC : </a:t>
            </a:r>
            <a:r>
              <a:rPr lang="ko-KR" altLang="en-US" dirty="0" smtClean="0"/>
              <a:t>분류정확도 개선에 기여하는 변수</a:t>
            </a:r>
            <a:endParaRPr lang="en-US" altLang="ko-KR" dirty="0" smtClean="0"/>
          </a:p>
          <a:p>
            <a:r>
              <a:rPr lang="en-US" altLang="ko-KR" dirty="0" smtClean="0"/>
              <a:t>GINI</a:t>
            </a:r>
            <a:r>
              <a:rPr lang="en-US" altLang="ko-KR" baseline="0" dirty="0" smtClean="0"/>
              <a:t> : 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불순도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불확실성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개선에 기여하는 변수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DCB5D-5A98-4CD2-A1A7-8DDF2C2A56E5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263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분할시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각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요소별로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분할해서 엔트로피를 검사한 다음 이를 전체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데이터셋의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엔트로피에서 빼면 그게 정보이득이다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즉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분할했을때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분할된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하위트리들의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엔트로피가 가장 낮도록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분할하는것이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가장 정보이득이 큰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분할법이다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8DCB5D-5A98-4CD2-A1A7-8DDF2C2A56E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224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8DCB5D-5A98-4CD2-A1A7-8DDF2C2A56E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085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Bagging</a:t>
            </a:r>
            <a:r>
              <a:rPr lang="ko-KR" altLang="en-US" dirty="0" smtClean="0"/>
              <a:t>이 일반적인 모델을 만드는데 집중되어있다면</a:t>
            </a:r>
            <a:r>
              <a:rPr lang="en-US" altLang="ko-KR" dirty="0" smtClean="0"/>
              <a:t>, Boosting</a:t>
            </a:r>
            <a:r>
              <a:rPr lang="ko-KR" altLang="en-US" dirty="0" smtClean="0"/>
              <a:t>은 맞추기 어려운 문제를 맞추는데 초점이 맞춰져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DCB5D-5A98-4CD2-A1A7-8DDF2C2A56E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205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Bagging</a:t>
            </a:r>
            <a:r>
              <a:rPr lang="ko-KR" altLang="en-US" dirty="0" smtClean="0"/>
              <a:t>이 일반적인 모델을 만드는데 집중되어있다면</a:t>
            </a:r>
            <a:r>
              <a:rPr lang="en-US" altLang="ko-KR" dirty="0" smtClean="0"/>
              <a:t>, Boosting</a:t>
            </a:r>
            <a:r>
              <a:rPr lang="ko-KR" altLang="en-US" dirty="0" smtClean="0"/>
              <a:t>은 맞추기 어려운 문제를 맞추는데 초점이 맞춰져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수학 문제를 푸는데 </a:t>
            </a:r>
            <a:r>
              <a:rPr lang="en-US" altLang="ko-KR" dirty="0" smtClean="0"/>
              <a:t>9</a:t>
            </a:r>
            <a:r>
              <a:rPr lang="ko-KR" altLang="en-US" dirty="0" smtClean="0"/>
              <a:t>번 문제가 엄청 어려워서 계속 틀렸다고 가정해보겠습니다</a:t>
            </a:r>
            <a:r>
              <a:rPr lang="en-US" altLang="ko-KR" dirty="0" smtClean="0"/>
              <a:t>. Boosting </a:t>
            </a:r>
            <a:r>
              <a:rPr lang="ko-KR" altLang="en-US" dirty="0" smtClean="0"/>
              <a:t>방식은 </a:t>
            </a:r>
            <a:r>
              <a:rPr lang="en-US" altLang="ko-KR" dirty="0" smtClean="0"/>
              <a:t>9</a:t>
            </a:r>
            <a:r>
              <a:rPr lang="ko-KR" altLang="en-US" dirty="0" smtClean="0"/>
              <a:t>번 문제에 가중치를 </a:t>
            </a:r>
            <a:endParaRPr lang="en-US" altLang="ko-KR" dirty="0" smtClean="0"/>
          </a:p>
          <a:p>
            <a:r>
              <a:rPr lang="ko-KR" altLang="en-US" dirty="0" smtClean="0"/>
              <a:t>부여해서 </a:t>
            </a:r>
            <a:r>
              <a:rPr lang="en-US" altLang="ko-KR" dirty="0" smtClean="0"/>
              <a:t>9</a:t>
            </a:r>
            <a:r>
              <a:rPr lang="ko-KR" altLang="en-US" dirty="0" smtClean="0"/>
              <a:t>번 문제를 잘 맞춘 모델을 최종 모델로 선정합니다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아래 그림을 통해 자세히 알아보겠습니다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DCB5D-5A98-4CD2-A1A7-8DDF2C2A56E5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31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모델</a:t>
            </a:r>
            <a:r>
              <a:rPr lang="en-US" altLang="ko-KR" dirty="0" smtClean="0"/>
              <a:t>=</a:t>
            </a:r>
            <a:r>
              <a:rPr lang="ko-KR" altLang="en-US" dirty="0" smtClean="0"/>
              <a:t>트리</a:t>
            </a:r>
            <a:r>
              <a:rPr lang="en-US" altLang="ko-KR" dirty="0" smtClean="0"/>
              <a:t>=</a:t>
            </a:r>
            <a:r>
              <a:rPr lang="ko-KR" altLang="en-US" dirty="0" smtClean="0"/>
              <a:t>분류기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8DCB5D-5A98-4CD2-A1A7-8DDF2C2A56E5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762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Boosting </a:t>
            </a:r>
            <a:r>
              <a:rPr lang="ko-KR" altLang="en-US" dirty="0" smtClean="0"/>
              <a:t>순차적 학습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학습이 끝나면 나온 결과에 따라 가중치 부여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오답에 대해 높은 가중치를 부여하고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정답에 대해 낮은 가중치 부여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Boosting </a:t>
            </a:r>
            <a:r>
              <a:rPr lang="ko-KR" altLang="en-US" dirty="0" smtClean="0"/>
              <a:t>기법의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정확도가 높게 나타남 그만큼 </a:t>
            </a:r>
            <a:r>
              <a:rPr lang="en-US" altLang="ko-KR" dirty="0" smtClean="0"/>
              <a:t>Outlier</a:t>
            </a:r>
            <a:r>
              <a:rPr lang="ko-KR" altLang="en-US" dirty="0" smtClean="0"/>
              <a:t>에 취약</a:t>
            </a:r>
            <a:endParaRPr lang="en-US" altLang="ko-KR" dirty="0" smtClean="0"/>
          </a:p>
          <a:p>
            <a:r>
              <a:rPr lang="ko-KR" altLang="en-US" dirty="0" smtClean="0"/>
              <a:t>가중치를 결정하는 방법에 따라 </a:t>
            </a:r>
            <a:r>
              <a:rPr lang="en-US" altLang="ko-KR" dirty="0" err="1" smtClean="0"/>
              <a:t>AdaBoost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XGBoost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GradientBoost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 </a:t>
            </a:r>
            <a:endParaRPr lang="en-US" altLang="ko-KR" dirty="0" smtClean="0"/>
          </a:p>
          <a:p>
            <a:r>
              <a:rPr lang="en-US" altLang="ko-KR" dirty="0" err="1" smtClean="0"/>
              <a:t>XGBoost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모델은 </a:t>
            </a:r>
            <a:r>
              <a:rPr lang="en-US" altLang="ko-KR" dirty="0" err="1" smtClean="0"/>
              <a:t>Kaggle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대회 우승 알고리즘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8DCB5D-5A98-4CD2-A1A7-8DDF2C2A56E5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7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72B3B-E10F-4C4B-845F-F588E8F4917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9A120-CCBA-4CF4-B104-AC89C39C53B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F5B19-4F08-4FDE-97D5-BD6789B2CE1C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2C2282-1D9C-4751-B21C-F3CB2B21CB29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09" descr="j0305903"/>
          <p:cNvSpPr>
            <a:spLocks noChangeArrowheads="1"/>
          </p:cNvSpPr>
          <p:nvPr userDrawn="1"/>
        </p:nvSpPr>
        <p:spPr bwMode="gray">
          <a:xfrm>
            <a:off x="1259632" y="1556792"/>
            <a:ext cx="3960440" cy="3672408"/>
          </a:xfrm>
          <a:prstGeom prst="ellipse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9" name="Oval 38"/>
          <p:cNvSpPr>
            <a:spLocks noChangeArrowheads="1"/>
          </p:cNvSpPr>
          <p:nvPr userDrawn="1"/>
        </p:nvSpPr>
        <p:spPr bwMode="gray">
          <a:xfrm>
            <a:off x="395536" y="260648"/>
            <a:ext cx="5832648" cy="5617740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chemeClr val="bg2">
                  <a:gamma/>
                  <a:tint val="0"/>
                  <a:invGamma/>
                  <a:alpha val="8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3111" name="Rectangle 39"/>
          <p:cNvSpPr>
            <a:spLocks noChangeArrowheads="1"/>
          </p:cNvSpPr>
          <p:nvPr/>
        </p:nvSpPr>
        <p:spPr bwMode="ltGray">
          <a:xfrm>
            <a:off x="0" y="4437063"/>
            <a:ext cx="9144000" cy="17287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429000" y="6400800"/>
            <a:ext cx="2209800" cy="244475"/>
          </a:xfrm>
        </p:spPr>
        <p:txBody>
          <a:bodyPr/>
          <a:lstStyle>
            <a:lvl1pPr algn="ctr"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6981825" y="6391275"/>
            <a:ext cx="1933575" cy="244475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81000" y="6400800"/>
            <a:ext cx="2133600" cy="244475"/>
          </a:xfrm>
        </p:spPr>
        <p:txBody>
          <a:bodyPr/>
          <a:lstStyle>
            <a:lvl1pPr algn="l">
              <a:defRPr/>
            </a:lvl1pPr>
          </a:lstStyle>
          <a:p>
            <a:fld id="{37FFE925-6C91-471A-9306-5BF769B620EC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600" y="1066800"/>
            <a:ext cx="4343400" cy="1752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400"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95800" y="2743200"/>
            <a:ext cx="4267200" cy="609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 b="1">
                <a:latin typeface="굴림" charset="-127"/>
                <a:ea typeface="굴림" charset="-127"/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</a:p>
        </p:txBody>
      </p:sp>
      <p:sp>
        <p:nvSpPr>
          <p:cNvPr id="11" name="Oval 43"/>
          <p:cNvSpPr>
            <a:spLocks noChangeArrowheads="1"/>
          </p:cNvSpPr>
          <p:nvPr userDrawn="1"/>
        </p:nvSpPr>
        <p:spPr bwMode="gray">
          <a:xfrm>
            <a:off x="4788024" y="2564904"/>
            <a:ext cx="1223962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0" name="Oval 41" descr="j0385417"/>
          <p:cNvSpPr>
            <a:spLocks noChangeArrowheads="1"/>
          </p:cNvSpPr>
          <p:nvPr userDrawn="1"/>
        </p:nvSpPr>
        <p:spPr bwMode="gray">
          <a:xfrm>
            <a:off x="683568" y="3212976"/>
            <a:ext cx="1008112" cy="1008112"/>
          </a:xfrm>
          <a:prstGeom prst="ellipse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Oval 44" descr="j0316965"/>
          <p:cNvSpPr>
            <a:spLocks noChangeArrowheads="1"/>
          </p:cNvSpPr>
          <p:nvPr userDrawn="1"/>
        </p:nvSpPr>
        <p:spPr bwMode="gray">
          <a:xfrm>
            <a:off x="1043608" y="1772816"/>
            <a:ext cx="1224136" cy="1224136"/>
          </a:xfrm>
          <a:prstGeom prst="ellipse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grpSp>
        <p:nvGrpSpPr>
          <p:cNvPr id="2" name="그룹 17"/>
          <p:cNvGrpSpPr/>
          <p:nvPr userDrawn="1"/>
        </p:nvGrpSpPr>
        <p:grpSpPr>
          <a:xfrm>
            <a:off x="2267920" y="692864"/>
            <a:ext cx="1656008" cy="1659781"/>
            <a:chOff x="2267920" y="692864"/>
            <a:chExt cx="1439984" cy="1443265"/>
          </a:xfrm>
        </p:grpSpPr>
        <p:sp>
          <p:nvSpPr>
            <p:cNvPr id="17" name="타원 16"/>
            <p:cNvSpPr/>
            <p:nvPr userDrawn="1"/>
          </p:nvSpPr>
          <p:spPr bwMode="auto">
            <a:xfrm>
              <a:off x="2267920" y="692864"/>
              <a:ext cx="1439984" cy="144326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 smtClean="0">
                <a:solidFill>
                  <a:srgbClr val="000000"/>
                </a:solidFill>
              </a:endParaRPr>
            </a:p>
          </p:txBody>
        </p:sp>
        <p:pic>
          <p:nvPicPr>
            <p:cNvPr id="15" name="그림 14" descr="발표자료 표지2.pn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2339751" y="764703"/>
              <a:ext cx="1296145" cy="12961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533400"/>
            <a:ext cx="9036496" cy="685800"/>
          </a:xfrm>
        </p:spPr>
        <p:txBody>
          <a:bodyPr/>
          <a:lstStyle>
            <a:lvl1pPr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l"/>
              <a:defRPr sz="28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buFont typeface="Wingdings" pitchFamily="2" charset="2"/>
              <a:buChar char="Ø"/>
              <a:defRPr sz="2400">
                <a:latin typeface="맑은 고딕" pitchFamily="50" charset="-127"/>
                <a:ea typeface="맑은 고딕" pitchFamily="50" charset="-127"/>
              </a:defRPr>
            </a:lvl2pPr>
            <a:lvl3pPr>
              <a:buClr>
                <a:schemeClr val="accent6">
                  <a:lumMod val="75000"/>
                </a:schemeClr>
              </a:buClr>
              <a:buFont typeface="Wingdings" pitchFamily="2" charset="2"/>
              <a:buChar char="ü"/>
              <a:defRPr sz="2000"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016DE4-EB8A-4598-818D-5D151D6AADB1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64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FAB0B1E-F4FC-417D-9EA2-FA76AF9C2265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5037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6725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C58631-C92F-4E59-888F-660618ED7D0E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0823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836485B-C0D1-45F4-8A20-7385104E094B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782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2C4EDE-1FE7-4A9D-9943-B27B576F0F58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620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C751A5E-B517-4058-B869-5ED9F281E1C1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75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5651D-60C6-41B4-B4DC-27B96CFA3B4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9D90A-23B0-4F4E-A4D7-E3A6B4CE52B4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966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26B22-4F02-4F2C-963E-8AB25683B305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6468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50BC4A5-39A8-4308-96B9-26DB0E1F87DD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8511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57975" y="533400"/>
            <a:ext cx="2066925" cy="5791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48375" cy="5791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87B65C9-B2F9-4D33-8349-1CBFD5F8CBC9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2884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600" y="1066800"/>
            <a:ext cx="4343400" cy="1752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400"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95800" y="2743200"/>
            <a:ext cx="4267200" cy="609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 b="1">
                <a:latin typeface="굴림" charset="-127"/>
                <a:ea typeface="굴림" charset="-127"/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</a:p>
        </p:txBody>
      </p:sp>
      <p:sp>
        <p:nvSpPr>
          <p:cNvPr id="11" name="Oval 43"/>
          <p:cNvSpPr>
            <a:spLocks noChangeArrowheads="1"/>
          </p:cNvSpPr>
          <p:nvPr userDrawn="1"/>
        </p:nvSpPr>
        <p:spPr bwMode="gray">
          <a:xfrm>
            <a:off x="4788024" y="2564904"/>
            <a:ext cx="1223962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426" name="Picture 2" descr="http://imgnews.naver.net/image/009/2015/09/21/l_2015091801002745200125432_99_20150921040333.jpg?type=w540"/>
          <p:cNvPicPr>
            <a:picLocks noChangeAspect="1" noChangeArrowheads="1"/>
          </p:cNvPicPr>
          <p:nvPr userDrawn="1"/>
        </p:nvPicPr>
        <p:blipFill>
          <a:blip r:embed="rId3" cstate="print"/>
          <a:srcRect l="3774" t="1961" r="7547" b="5882"/>
          <a:stretch>
            <a:fillRect/>
          </a:stretch>
        </p:blipFill>
        <p:spPr bwMode="auto">
          <a:xfrm>
            <a:off x="1187624" y="1340768"/>
            <a:ext cx="3600400" cy="33843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533400"/>
            <a:ext cx="9036496" cy="685800"/>
          </a:xfrm>
        </p:spPr>
        <p:txBody>
          <a:bodyPr/>
          <a:lstStyle>
            <a:lvl1pPr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l"/>
              <a:defRPr sz="28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1pPr>
            <a:lvl2pPr>
              <a:buFont typeface="Wingdings" pitchFamily="2" charset="2"/>
              <a:buChar char="Ø"/>
              <a:defRPr sz="2400">
                <a:latin typeface="HY견고딕" pitchFamily="18" charset="-127"/>
                <a:ea typeface="HY견고딕" pitchFamily="18" charset="-127"/>
              </a:defRPr>
            </a:lvl2pPr>
            <a:lvl3pPr>
              <a:defRPr sz="2000">
                <a:latin typeface="HY견고딕" pitchFamily="18" charset="-127"/>
                <a:ea typeface="HY견고딕" pitchFamily="18" charset="-127"/>
              </a:defRPr>
            </a:lvl3pPr>
            <a:lvl4pPr>
              <a:defRPr>
                <a:latin typeface="HY견고딕" pitchFamily="18" charset="-127"/>
                <a:ea typeface="HY견고딕" pitchFamily="18" charset="-127"/>
              </a:defRPr>
            </a:lvl4pPr>
            <a:lvl5pPr>
              <a:defRPr>
                <a:latin typeface="HY견고딕" pitchFamily="18" charset="-127"/>
                <a:ea typeface="HY견고딕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016DE4-EB8A-4598-818D-5D151D6AADB1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64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FAB0B1E-F4FC-417D-9EA2-FA76AF9C2265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5037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6725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C58631-C92F-4E59-888F-660618ED7D0E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082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836485B-C0D1-45F4-8A20-7385104E094B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7824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2C4EDE-1FE7-4A9D-9943-B27B576F0F58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62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1383F-93BE-4E59-9B1F-ADA05CBADBA3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C751A5E-B517-4058-B869-5ED9F281E1C1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7596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9D90A-23B0-4F4E-A4D7-E3A6B4CE52B4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966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26B22-4F02-4F2C-963E-8AB25683B305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6468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50BC4A5-39A8-4308-96B9-26DB0E1F87DD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8511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57975" y="533400"/>
            <a:ext cx="2066925" cy="5791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48375" cy="5791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87B65C9-B2F9-4D33-8349-1CBFD5F8CBC9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2884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1326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3461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0566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5502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030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1E1ABD-7A93-48A7-9001-D7FB0510DB6B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555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2766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9151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0427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0813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5957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600" y="1066800"/>
            <a:ext cx="4343400" cy="1752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400"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95800" y="2743200"/>
            <a:ext cx="4267200" cy="609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 b="1">
                <a:latin typeface="굴림" charset="-127"/>
                <a:ea typeface="굴림" charset="-127"/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</a:p>
        </p:txBody>
      </p:sp>
      <p:sp>
        <p:nvSpPr>
          <p:cNvPr id="11" name="Oval 43"/>
          <p:cNvSpPr>
            <a:spLocks noChangeArrowheads="1"/>
          </p:cNvSpPr>
          <p:nvPr userDrawn="1"/>
        </p:nvSpPr>
        <p:spPr bwMode="gray">
          <a:xfrm>
            <a:off x="4788024" y="2564904"/>
            <a:ext cx="1223962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3426" name="Picture 2" descr="http://imgnews.naver.net/image/009/2015/09/21/l_2015091801002745200125432_99_20150921040333.jpg?type=w540"/>
          <p:cNvPicPr>
            <a:picLocks noChangeAspect="1" noChangeArrowheads="1"/>
          </p:cNvPicPr>
          <p:nvPr userDrawn="1"/>
        </p:nvPicPr>
        <p:blipFill>
          <a:blip r:embed="rId3" cstate="print"/>
          <a:srcRect l="3774" t="1961" r="7547" b="5882"/>
          <a:stretch>
            <a:fillRect/>
          </a:stretch>
        </p:blipFill>
        <p:spPr bwMode="auto">
          <a:xfrm>
            <a:off x="1187624" y="1340768"/>
            <a:ext cx="3600400" cy="33843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48994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533400"/>
            <a:ext cx="9036496" cy="685800"/>
          </a:xfrm>
        </p:spPr>
        <p:txBody>
          <a:bodyPr/>
          <a:lstStyle>
            <a:lvl1pPr>
              <a:defRPr sz="40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l"/>
              <a:defRPr sz="28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1pPr>
            <a:lvl2pPr>
              <a:buFont typeface="Wingdings" pitchFamily="2" charset="2"/>
              <a:buChar char="Ø"/>
              <a:defRPr sz="2400">
                <a:latin typeface="HY견고딕" pitchFamily="18" charset="-127"/>
                <a:ea typeface="HY견고딕" pitchFamily="18" charset="-127"/>
              </a:defRPr>
            </a:lvl2pPr>
            <a:lvl3pPr>
              <a:defRPr sz="2000">
                <a:latin typeface="HY견고딕" pitchFamily="18" charset="-127"/>
                <a:ea typeface="HY견고딕" pitchFamily="18" charset="-127"/>
              </a:defRPr>
            </a:lvl3pPr>
            <a:lvl4pPr>
              <a:defRPr>
                <a:latin typeface="HY견고딕" pitchFamily="18" charset="-127"/>
                <a:ea typeface="HY견고딕" pitchFamily="18" charset="-127"/>
              </a:defRPr>
            </a:lvl4pPr>
            <a:lvl5pPr>
              <a:defRPr>
                <a:latin typeface="HY견고딕" pitchFamily="18" charset="-127"/>
                <a:ea typeface="HY견고딕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궁서체" pitchFamily="17" charset="-127"/>
                <a:ea typeface="궁서체" pitchFamily="17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궁서체" pitchFamily="17" charset="-127"/>
              <a:ea typeface="궁서체" pitchFamily="17" charset="-127"/>
              <a:cs typeface="+mn-cs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216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AB0B1E-F4FC-417D-9EA2-FA76AF9C2265}" type="slidenum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궁서체" pitchFamily="17" charset="-127"/>
                <a:ea typeface="궁서체" pitchFamily="17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궁서체" pitchFamily="17" charset="-127"/>
              <a:ea typeface="궁서체" pitchFamily="17" charset="-127"/>
              <a:cs typeface="+mn-cs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314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67250" y="1676400"/>
            <a:ext cx="405765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C58631-C92F-4E59-888F-660618ED7D0E}" type="slidenum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궁서체" pitchFamily="17" charset="-127"/>
                <a:ea typeface="궁서체" pitchFamily="17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궁서체" pitchFamily="17" charset="-127"/>
              <a:ea typeface="궁서체" pitchFamily="17" charset="-127"/>
              <a:cs typeface="+mn-cs"/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419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87A2C6-89FF-4647-B0E3-B4D77552B227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36485B-C0D1-45F4-8A20-7385104E094B}" type="slidenum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궁서체" pitchFamily="17" charset="-127"/>
                <a:ea typeface="궁서체" pitchFamily="17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궁서체" pitchFamily="17" charset="-127"/>
              <a:ea typeface="궁서체" pitchFamily="17" charset="-127"/>
              <a:cs typeface="+mn-cs"/>
            </a:endParaRPr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52657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2C4EDE-1FE7-4A9D-9943-B27B576F0F58}" type="slidenum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궁서체" pitchFamily="17" charset="-127"/>
                <a:ea typeface="궁서체" pitchFamily="17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궁서체" pitchFamily="17" charset="-127"/>
              <a:ea typeface="궁서체" pitchFamily="17" charset="-127"/>
              <a:cs typeface="+mn-cs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2940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751A5E-B517-4058-B869-5ED9F281E1C1}" type="slidenum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궁서체" pitchFamily="17" charset="-127"/>
                <a:ea typeface="궁서체" pitchFamily="17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궁서체" pitchFamily="17" charset="-127"/>
              <a:ea typeface="궁서체" pitchFamily="17" charset="-127"/>
              <a:cs typeface="+mn-cs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1487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D9D90A-23B0-4F4E-A4D7-E3A6B4CE52B4}" type="slidenum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궁서체" pitchFamily="17" charset="-127"/>
                <a:ea typeface="궁서체" pitchFamily="17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궁서체" pitchFamily="17" charset="-127"/>
              <a:ea typeface="궁서체" pitchFamily="17" charset="-127"/>
              <a:cs typeface="+mn-cs"/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3405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C26B22-4F02-4F2C-963E-8AB25683B305}" type="slidenum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궁서체" pitchFamily="17" charset="-127"/>
                <a:ea typeface="궁서체" pitchFamily="17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궁서체" pitchFamily="17" charset="-127"/>
              <a:ea typeface="궁서체" pitchFamily="17" charset="-127"/>
              <a:cs typeface="+mn-cs"/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8730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0BC4A5-39A8-4308-96B9-26DB0E1F87DD}" type="slidenum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궁서체" pitchFamily="17" charset="-127"/>
                <a:ea typeface="궁서체" pitchFamily="17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궁서체" pitchFamily="17" charset="-127"/>
              <a:ea typeface="궁서체" pitchFamily="17" charset="-127"/>
              <a:cs typeface="+mn-cs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4587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57975" y="533400"/>
            <a:ext cx="2066925" cy="5791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48375" cy="5791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6553200" y="649605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B65C9-B2F9-4D33-8349-1CBFD5F8CBC9}" type="slidenum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궁서체" pitchFamily="17" charset="-127"/>
                <a:ea typeface="궁서체" pitchFamily="17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궁서체" pitchFamily="17" charset="-127"/>
              <a:ea typeface="궁서체" pitchFamily="17" charset="-127"/>
              <a:cs typeface="+mn-cs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7184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272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442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609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ain_fix1-1"/>
          <p:cNvPicPr>
            <a:picLocks noChangeAspect="1" noChangeArrowheads="1"/>
          </p:cNvPicPr>
          <p:nvPr userDrawn="1"/>
        </p:nvPicPr>
        <p:blipFill>
          <a:blip r:embed="rId2" cstate="print"/>
          <a:srcRect l="36615" b="26898"/>
          <a:stretch>
            <a:fillRect/>
          </a:stretch>
        </p:blipFill>
        <p:spPr bwMode="auto">
          <a:xfrm>
            <a:off x="3348038" y="0"/>
            <a:ext cx="5795962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pic>
        <p:nvPicPr>
          <p:cNvPr id="9" name="Picture 2" descr="main_fix1-1"/>
          <p:cNvPicPr>
            <a:picLocks noChangeAspect="1" noChangeArrowheads="1"/>
          </p:cNvPicPr>
          <p:nvPr userDrawn="1"/>
        </p:nvPicPr>
        <p:blipFill>
          <a:blip r:embed="rId2" cstate="print"/>
          <a:srcRect l="36615" b="26898"/>
          <a:stretch>
            <a:fillRect/>
          </a:stretch>
        </p:blipFill>
        <p:spPr bwMode="auto">
          <a:xfrm flipH="1" flipV="1">
            <a:off x="-36512" y="1844824"/>
            <a:ext cx="5795962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482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613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674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001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105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350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064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2129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63143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09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68AFD-378B-4600-B927-D821EF873C8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173015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2327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7819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82780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61175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80708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85833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63741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73998-113D-48CB-94C7-430F26222EF6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429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2BA9A-6F12-4635-9366-41AE50D82F3F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wmf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751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굴림" pitchFamily="50" charset="-127"/>
                <a:ea typeface="굴림" pitchFamily="50" charset="-127"/>
              </a:defRPr>
            </a:lvl1pPr>
          </a:lstStyle>
          <a:p>
            <a:pPr latinLnBrk="1">
              <a:defRPr/>
            </a:pPr>
            <a:endParaRPr kumimoji="1" lang="en-US" altLang="ko-KR">
              <a:solidFill>
                <a:srgbClr val="000000"/>
              </a:solidFill>
            </a:endParaRPr>
          </a:p>
        </p:txBody>
      </p:sp>
      <p:sp>
        <p:nvSpPr>
          <p:cNvPr id="1751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굴림" pitchFamily="50" charset="-127"/>
                <a:ea typeface="굴림" pitchFamily="50" charset="-127"/>
              </a:defRPr>
            </a:lvl1pPr>
          </a:lstStyle>
          <a:p>
            <a:pPr latinLnBrk="1">
              <a:defRPr/>
            </a:pPr>
            <a:endParaRPr kumimoji="1" lang="en-US" altLang="ko-KR">
              <a:solidFill>
                <a:srgbClr val="000000"/>
              </a:solidFill>
            </a:endParaRPr>
          </a:p>
        </p:txBody>
      </p:sp>
      <p:sp>
        <p:nvSpPr>
          <p:cNvPr id="1751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굴림" pitchFamily="50" charset="-127"/>
                <a:ea typeface="굴림" pitchFamily="50" charset="-127"/>
              </a:defRPr>
            </a:lvl1pPr>
          </a:lstStyle>
          <a:p>
            <a:pPr latinLnBrk="1">
              <a:defRPr/>
            </a:pPr>
            <a:fld id="{57DF7B6D-6B7A-4FD9-BBD7-A67AE7BE587F}" type="slidenum">
              <a:rPr kumimoji="1" lang="en-US" altLang="ko-KR">
                <a:solidFill>
                  <a:srgbClr val="000000"/>
                </a:solidFill>
              </a:rPr>
              <a:pPr latinLnBrk="1">
                <a:defRPr/>
              </a:pPr>
              <a:t>‹#›</a:t>
            </a:fld>
            <a:endParaRPr kumimoji="1" lang="en-US" altLang="ko-KR">
              <a:solidFill>
                <a:srgbClr val="000000"/>
              </a:solidFill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0" y="-3175"/>
            <a:ext cx="9144000" cy="6864350"/>
            <a:chOff x="0" y="-2"/>
            <a:chExt cx="5760" cy="4324"/>
          </a:xfrm>
        </p:grpSpPr>
        <p:pic>
          <p:nvPicPr>
            <p:cNvPr id="1032" name="Picture 9" descr="바코드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 l="16342" t="10274" r="20267" b="6238"/>
            <a:stretch>
              <a:fillRect/>
            </a:stretch>
          </p:blipFill>
          <p:spPr bwMode="auto">
            <a:xfrm>
              <a:off x="5692" y="15"/>
              <a:ext cx="34" cy="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3" name="Picture 8" descr="HDF-017_SUB3 copy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0" y="-2"/>
              <a:ext cx="5760" cy="4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hank you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/>
          <p:cNvSpPr/>
          <p:nvPr userDrawn="1"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1129" name="Oval 105"/>
          <p:cNvSpPr>
            <a:spLocks noChangeArrowheads="1"/>
          </p:cNvSpPr>
          <p:nvPr/>
        </p:nvSpPr>
        <p:spPr bwMode="gray">
          <a:xfrm>
            <a:off x="179388" y="0"/>
            <a:ext cx="6804025" cy="6858000"/>
          </a:xfrm>
          <a:prstGeom prst="ellipse">
            <a:avLst/>
          </a:prstGeom>
          <a:gradFill rotWithShape="1">
            <a:gsLst>
              <a:gs pos="0">
                <a:schemeClr val="bg2">
                  <a:alpha val="44000"/>
                </a:schemeClr>
              </a:gs>
              <a:gs pos="100000">
                <a:schemeClr val="bg2">
                  <a:gamma/>
                  <a:tint val="0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130" name="Rectangle 106"/>
          <p:cNvSpPr>
            <a:spLocks noChangeArrowheads="1"/>
          </p:cNvSpPr>
          <p:nvPr/>
        </p:nvSpPr>
        <p:spPr bwMode="gray">
          <a:xfrm>
            <a:off x="0" y="404664"/>
            <a:ext cx="9144000" cy="9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676400"/>
            <a:ext cx="82677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342312" y="6381328"/>
            <a:ext cx="801688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궁서체" pitchFamily="17" charset="-127"/>
                <a:ea typeface="궁서체" pitchFamily="17" charset="-127"/>
              </a:defRPr>
            </a:lvl1pPr>
          </a:lstStyle>
          <a:p>
            <a:fld id="{527EE5AB-D907-4350-AA7C-9B1CFD0DBAE6}" type="slidenum">
              <a:rPr lang="ko-KR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057400" y="533400"/>
            <a:ext cx="6331024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477000"/>
            <a:ext cx="1905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j-lt"/>
                <a:ea typeface="+mj-ea"/>
              </a:defRPr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pic>
        <p:nvPicPr>
          <p:cNvPr id="13" name="Picture 2" descr="C:\Documents and Settings\ctl-kim\Local Settings\Temporary Internet Files\Content.IE5\XN9KWLDN\MC900416094[1].wmf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9853"/>
            <a:ext cx="936104" cy="850875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/>
          <p:cNvSpPr/>
          <p:nvPr userDrawn="1"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9" name="Oval 105"/>
          <p:cNvSpPr>
            <a:spLocks noChangeArrowheads="1"/>
          </p:cNvSpPr>
          <p:nvPr/>
        </p:nvSpPr>
        <p:spPr bwMode="gray">
          <a:xfrm>
            <a:off x="179388" y="0"/>
            <a:ext cx="6804025" cy="6858000"/>
          </a:xfrm>
          <a:prstGeom prst="ellipse">
            <a:avLst/>
          </a:prstGeom>
          <a:gradFill rotWithShape="1">
            <a:gsLst>
              <a:gs pos="0">
                <a:schemeClr val="bg2">
                  <a:alpha val="44000"/>
                </a:schemeClr>
              </a:gs>
              <a:gs pos="100000">
                <a:schemeClr val="bg2">
                  <a:gamma/>
                  <a:tint val="0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0" name="Rectangle 106"/>
          <p:cNvSpPr>
            <a:spLocks noChangeArrowheads="1"/>
          </p:cNvSpPr>
          <p:nvPr/>
        </p:nvSpPr>
        <p:spPr bwMode="gray">
          <a:xfrm>
            <a:off x="0" y="404664"/>
            <a:ext cx="9144000" cy="9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676400"/>
            <a:ext cx="82677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342312" y="6381328"/>
            <a:ext cx="801688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궁서체" pitchFamily="17" charset="-127"/>
                <a:ea typeface="궁서체" pitchFamily="17" charset="-127"/>
              </a:defRPr>
            </a:lvl1pPr>
          </a:lstStyle>
          <a:p>
            <a:fld id="{527EE5AB-D907-4350-AA7C-9B1CFD0DBAE6}" type="slidenum">
              <a:rPr lang="ko-KR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057400" y="533400"/>
            <a:ext cx="6331024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477000"/>
            <a:ext cx="1905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j-lt"/>
                <a:ea typeface="+mj-ea"/>
              </a:defRPr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3" name="Oval 109" descr="j0305903"/>
          <p:cNvSpPr>
            <a:spLocks noChangeArrowheads="1"/>
          </p:cNvSpPr>
          <p:nvPr userDrawn="1"/>
        </p:nvSpPr>
        <p:spPr bwMode="gray">
          <a:xfrm>
            <a:off x="539552" y="116736"/>
            <a:ext cx="936000" cy="936000"/>
          </a:xfrm>
          <a:prstGeom prst="ellipse">
            <a:avLst/>
          </a:prstGeom>
          <a:blipFill dpi="0" rotWithShape="1">
            <a:blip r:embed="rId13" cstate="print"/>
            <a:srcRect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endParaRPr lang="ko-KR" altLang="en-US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630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/>
          <p:cNvSpPr/>
          <p:nvPr userDrawn="1"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29" name="Oval 105"/>
          <p:cNvSpPr>
            <a:spLocks noChangeArrowheads="1"/>
          </p:cNvSpPr>
          <p:nvPr/>
        </p:nvSpPr>
        <p:spPr bwMode="gray">
          <a:xfrm>
            <a:off x="179388" y="0"/>
            <a:ext cx="6804025" cy="6858000"/>
          </a:xfrm>
          <a:prstGeom prst="ellipse">
            <a:avLst/>
          </a:prstGeom>
          <a:gradFill rotWithShape="1">
            <a:gsLst>
              <a:gs pos="0">
                <a:schemeClr val="bg2">
                  <a:alpha val="44000"/>
                </a:schemeClr>
              </a:gs>
              <a:gs pos="100000">
                <a:schemeClr val="bg2">
                  <a:gamma/>
                  <a:tint val="0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30" name="Rectangle 106"/>
          <p:cNvSpPr>
            <a:spLocks noChangeArrowheads="1"/>
          </p:cNvSpPr>
          <p:nvPr/>
        </p:nvSpPr>
        <p:spPr bwMode="gray">
          <a:xfrm>
            <a:off x="0" y="404664"/>
            <a:ext cx="9144000" cy="9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676400"/>
            <a:ext cx="82677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342312" y="6381328"/>
            <a:ext cx="801688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궁서체" pitchFamily="17" charset="-127"/>
                <a:ea typeface="궁서체" pitchFamily="17" charset="-127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7EE5AB-D907-4350-AA7C-9B1CFD0DBAE6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궁서체" pitchFamily="17" charset="-127"/>
                <a:ea typeface="궁서체" pitchFamily="17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궁서체" pitchFamily="17" charset="-127"/>
              <a:ea typeface="궁서체" pitchFamily="17" charset="-127"/>
              <a:cs typeface="+mn-cs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057400" y="533400"/>
            <a:ext cx="6331024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477000"/>
            <a:ext cx="1905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j-lt"/>
                <a:ea typeface="+mj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3" name="Oval 109" descr="j0305903"/>
          <p:cNvSpPr>
            <a:spLocks noChangeArrowheads="1"/>
          </p:cNvSpPr>
          <p:nvPr userDrawn="1"/>
        </p:nvSpPr>
        <p:spPr bwMode="gray">
          <a:xfrm>
            <a:off x="539552" y="116736"/>
            <a:ext cx="936000" cy="936000"/>
          </a:xfrm>
          <a:prstGeom prst="ellipse">
            <a:avLst/>
          </a:prstGeom>
          <a:blipFill dpi="0" rotWithShape="1">
            <a:blip r:embed="rId13" cstate="print"/>
            <a:srcRect/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9000"/>
              </a:srgb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870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14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14A44-A90D-4FD6-854D-2F8DA3CF833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70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40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15-4. </a:t>
            </a:r>
            <a:r>
              <a:rPr lang="ko-KR" altLang="en-US" dirty="0" smtClean="0"/>
              <a:t>분류분석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endParaRPr lang="ko-KR" altLang="en-US" b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51620" y="1772816"/>
            <a:ext cx="6840760" cy="3170099"/>
          </a:xfrm>
          <a:prstGeom prst="rect">
            <a:avLst/>
          </a:prstGeom>
          <a:ln>
            <a:solidFill>
              <a:srgbClr val="0E05CB"/>
            </a:solidFill>
            <a:prstDash val="sysDot"/>
          </a:ln>
        </p:spPr>
        <p:txBody>
          <a:bodyPr wrap="square">
            <a:spAutoFit/>
          </a:bodyPr>
          <a:lstStyle/>
          <a:p>
            <a:pPr marL="457200" indent="-457200" fontAlgn="auto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의사결정트리</a:t>
            </a:r>
            <a:endParaRPr lang="en-US" altLang="ko-KR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 fontAlgn="auto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앙상블 모델</a:t>
            </a:r>
            <a:endParaRPr lang="en-US" altLang="ko-KR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 fontAlgn="auto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랜덤 </a:t>
            </a:r>
            <a:r>
              <a:rPr lang="ko-KR" altLang="en-US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포레스트</a:t>
            </a:r>
            <a:endParaRPr lang="en-US" altLang="ko-KR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lvl="1" indent="-457200" fontAlgn="auto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Xgboost</a:t>
            </a:r>
            <a:endParaRPr lang="en-US" altLang="ko-KR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 fontAlgn="auto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인공 신경망</a:t>
            </a:r>
            <a:endParaRPr lang="en-US" altLang="ko-KR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533400"/>
            <a:ext cx="8676456" cy="685800"/>
          </a:xfrm>
        </p:spPr>
        <p:txBody>
          <a:bodyPr/>
          <a:lstStyle/>
          <a:p>
            <a:pPr marL="857250" indent="-857250"/>
            <a:r>
              <a:rPr lang="en-US" altLang="ko-KR" dirty="0" smtClean="0"/>
              <a:t>Tree </a:t>
            </a:r>
            <a:r>
              <a:rPr lang="ko-KR" altLang="en-US" dirty="0"/>
              <a:t>분류 분석 실습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10</a:t>
            </a:fld>
            <a:endParaRPr lang="en-US" altLang="ko-KR">
              <a:solidFill>
                <a:srgbClr val="0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56792"/>
            <a:ext cx="8366136" cy="4608512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타원 4"/>
          <p:cNvSpPr/>
          <p:nvPr/>
        </p:nvSpPr>
        <p:spPr bwMode="auto">
          <a:xfrm>
            <a:off x="611560" y="1916832"/>
            <a:ext cx="72008" cy="720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구부러진 연결선 10"/>
          <p:cNvCxnSpPr>
            <a:stCxn id="5" idx="4"/>
            <a:endCxn id="12" idx="2"/>
          </p:cNvCxnSpPr>
          <p:nvPr/>
        </p:nvCxnSpPr>
        <p:spPr bwMode="auto">
          <a:xfrm rot="16200000" flipH="1">
            <a:off x="-666582" y="3302986"/>
            <a:ext cx="3816424" cy="1188132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타원 11"/>
          <p:cNvSpPr/>
          <p:nvPr/>
        </p:nvSpPr>
        <p:spPr bwMode="auto">
          <a:xfrm>
            <a:off x="1835696" y="5445224"/>
            <a:ext cx="1080120" cy="72008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6588224" y="1997224"/>
            <a:ext cx="72008" cy="720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5940152" y="4293096"/>
            <a:ext cx="1080120" cy="72008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구부러진 연결선 17"/>
          <p:cNvCxnSpPr>
            <a:stCxn id="16" idx="7"/>
            <a:endCxn id="17" idx="6"/>
          </p:cNvCxnSpPr>
          <p:nvPr/>
        </p:nvCxnSpPr>
        <p:spPr bwMode="auto">
          <a:xfrm rot="16200000" flipH="1">
            <a:off x="5512295" y="3145160"/>
            <a:ext cx="2645367" cy="370585"/>
          </a:xfrm>
          <a:prstGeom prst="curvedConnector4">
            <a:avLst>
              <a:gd name="adj1" fmla="val -9040"/>
              <a:gd name="adj2" fmla="val 16168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직사각형 24"/>
          <p:cNvSpPr/>
          <p:nvPr/>
        </p:nvSpPr>
        <p:spPr>
          <a:xfrm>
            <a:off x="864368" y="6320353"/>
            <a:ext cx="73080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# 왼쪽 노드 : </a:t>
            </a:r>
            <a:r>
              <a:rPr lang="ko-KR" altLang="en-US" sz="1200" dirty="0" err="1"/>
              <a:t>분류조건</a:t>
            </a:r>
            <a:r>
              <a:rPr lang="ko-KR" altLang="en-US" sz="1200" dirty="0"/>
              <a:t>, 가장 많이 분류된 </a:t>
            </a:r>
            <a:r>
              <a:rPr lang="ko-KR" altLang="en-US" sz="1200" dirty="0" smtClean="0"/>
              <a:t>수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분류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, </a:t>
            </a:r>
            <a:r>
              <a:rPr lang="ko-KR" altLang="en-US" sz="1200" dirty="0"/>
              <a:t>나머지</a:t>
            </a:r>
            <a:r>
              <a:rPr lang="ko-KR" altLang="en-US" sz="1200" dirty="0" smtClean="0"/>
              <a:t>(</a:t>
            </a:r>
            <a:r>
              <a:rPr lang="ko-KR" altLang="en-US" sz="1200" dirty="0" err="1" smtClean="0"/>
              <a:t>미분류</a:t>
            </a:r>
            <a:r>
              <a:rPr lang="ko-KR" altLang="en-US" sz="1200" dirty="0"/>
              <a:t>), </a:t>
            </a:r>
            <a:r>
              <a:rPr lang="ko-KR" altLang="en-US" sz="1200" dirty="0" smtClean="0"/>
              <a:t>분류 </a:t>
            </a:r>
            <a:r>
              <a:rPr lang="ko-KR" altLang="en-US" sz="1200" dirty="0" err="1" smtClean="0"/>
              <a:t>label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(</a:t>
            </a:r>
            <a:r>
              <a:rPr lang="ko-KR" altLang="en-US" sz="1200" dirty="0" smtClean="0"/>
              <a:t>분류 비율</a:t>
            </a:r>
            <a:r>
              <a:rPr lang="ko-KR" altLang="en-US" sz="1200" dirty="0"/>
              <a:t>), </a:t>
            </a:r>
            <a:r>
              <a:rPr lang="ko-KR" altLang="en-US" sz="1200" dirty="0" err="1" smtClean="0"/>
              <a:t>단노드</a:t>
            </a:r>
            <a:r>
              <a:rPr lang="ko-KR" altLang="en-US" sz="1200" dirty="0" smtClean="0"/>
              <a:t> 여부 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533400"/>
            <a:ext cx="8676456" cy="685800"/>
          </a:xfrm>
        </p:spPr>
        <p:txBody>
          <a:bodyPr/>
          <a:lstStyle/>
          <a:p>
            <a:pPr marL="857250" indent="-857250"/>
            <a:r>
              <a:rPr lang="en-US" altLang="ko-KR" dirty="0" smtClean="0"/>
              <a:t>Tree </a:t>
            </a:r>
            <a:r>
              <a:rPr lang="ko-KR" altLang="en-US" dirty="0"/>
              <a:t>분류 분석 실습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11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745232" y="1600200"/>
            <a:ext cx="7859216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ko-KR" altLang="en-US" sz="2400" dirty="0" smtClean="0"/>
              <a:t>단계</a:t>
            </a:r>
            <a:r>
              <a:rPr lang="en-US" altLang="ko-KR" sz="2400" dirty="0" smtClean="0"/>
              <a:t>3 : </a:t>
            </a:r>
            <a:r>
              <a:rPr lang="ko-KR" altLang="en-US" sz="2400" dirty="0" smtClean="0"/>
              <a:t>분류모델 예측</a:t>
            </a:r>
          </a:p>
          <a:p>
            <a:pPr>
              <a:buNone/>
            </a:pPr>
            <a:endParaRPr lang="ko-KR" altLang="en-US" sz="2400" dirty="0" smtClean="0"/>
          </a:p>
          <a:p>
            <a:pPr lvl="1">
              <a:buNone/>
            </a:pPr>
            <a:r>
              <a:rPr lang="en-US" altLang="ko-KR" sz="1800" dirty="0" err="1"/>
              <a:t>pred</a:t>
            </a:r>
            <a:r>
              <a:rPr lang="en-US" altLang="ko-KR" sz="1800" dirty="0"/>
              <a:t> &lt;- predict(model, test) # </a:t>
            </a:r>
            <a:r>
              <a:rPr lang="ko-KR" altLang="en-US" sz="1800" dirty="0"/>
              <a:t>비율 예측 </a:t>
            </a:r>
          </a:p>
          <a:p>
            <a:pPr lvl="1">
              <a:buNone/>
            </a:pPr>
            <a:r>
              <a:rPr lang="en-US" altLang="ko-KR" sz="1800" dirty="0" err="1"/>
              <a:t>pred</a:t>
            </a:r>
            <a:r>
              <a:rPr lang="en-US" altLang="ko-KR" sz="1800" dirty="0"/>
              <a:t> # y</a:t>
            </a:r>
            <a:r>
              <a:rPr lang="ko-KR" altLang="en-US" sz="1800" dirty="0"/>
              <a:t>범주 </a:t>
            </a:r>
            <a:r>
              <a:rPr lang="ko-KR" altLang="en-US" sz="1800" dirty="0" err="1"/>
              <a:t>비율예측</a:t>
            </a:r>
            <a:r>
              <a:rPr lang="ko-KR" altLang="en-US" sz="1800" dirty="0"/>
              <a:t> </a:t>
            </a:r>
          </a:p>
          <a:p>
            <a:pPr lvl="1">
              <a:buNone/>
            </a:pPr>
            <a:r>
              <a:rPr lang="en-US" altLang="ko-KR" sz="1800" dirty="0" err="1"/>
              <a:t>pred</a:t>
            </a:r>
            <a:r>
              <a:rPr lang="en-US" altLang="ko-KR" sz="1800" dirty="0"/>
              <a:t> &lt;- predict(model, test, type="class") # </a:t>
            </a:r>
            <a:r>
              <a:rPr lang="ko-KR" altLang="en-US" sz="1800" dirty="0"/>
              <a:t>분류 예측 </a:t>
            </a:r>
          </a:p>
          <a:p>
            <a:pPr lvl="1">
              <a:buNone/>
            </a:pPr>
            <a:r>
              <a:rPr lang="en-US" altLang="ko-KR" sz="1800" dirty="0" err="1"/>
              <a:t>pred</a:t>
            </a:r>
            <a:r>
              <a:rPr lang="en-US" altLang="ko-KR" sz="1800" dirty="0"/>
              <a:t> # y</a:t>
            </a:r>
            <a:r>
              <a:rPr lang="ko-KR" altLang="en-US" sz="1800" dirty="0"/>
              <a:t>범주 예측 </a:t>
            </a:r>
            <a:endParaRPr lang="ko-KR" altLang="en-US" sz="1800" dirty="0" smtClean="0"/>
          </a:p>
        </p:txBody>
      </p:sp>
      <p:sp>
        <p:nvSpPr>
          <p:cNvPr id="10" name="구름 모양 설명선 9"/>
          <p:cNvSpPr/>
          <p:nvPr/>
        </p:nvSpPr>
        <p:spPr bwMode="auto">
          <a:xfrm>
            <a:off x="5220072" y="3933056"/>
            <a:ext cx="2448272" cy="1152128"/>
          </a:xfrm>
          <a:prstGeom prst="cloudCallout">
            <a:avLst>
              <a:gd name="adj1" fmla="val -67700"/>
              <a:gd name="adj2" fmla="val -23480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Species</a:t>
            </a:r>
            <a:r>
              <a:rPr kumimoji="0" lang="ko-KR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변수로 </a:t>
            </a:r>
            <a:r>
              <a:rPr lang="ko-KR" altLang="en-US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분류모델 예측</a:t>
            </a:r>
            <a:r>
              <a:rPr kumimoji="0" lang="ko-KR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교차검정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42312" y="6381328"/>
            <a:ext cx="801688" cy="261938"/>
          </a:xfrm>
        </p:spPr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12</a:t>
            </a:fld>
            <a:endParaRPr lang="en-US" altLang="ko-KR">
              <a:solidFill>
                <a:srgbClr val="000000"/>
              </a:solidFill>
            </a:endParaRPr>
          </a:p>
        </p:txBody>
      </p:sp>
      <p:pic>
        <p:nvPicPr>
          <p:cNvPr id="1028" name="Picture 4" descr="https://t1.daumcdn.net/cfile/tistory/990DD2465B72F1491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88" y="3089196"/>
            <a:ext cx="3816424" cy="274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67544" y="1484784"/>
            <a:ext cx="735526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교차검정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방식  </a:t>
            </a: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 균등 분할 후 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Train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Test set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번갈아 가면서 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학습하고 평가하는 방식</a:t>
            </a:r>
            <a:endParaRPr lang="ko-KR" altLang="en-US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5894040" y="3593252"/>
            <a:ext cx="443797" cy="3126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326088" y="4000644"/>
            <a:ext cx="485883" cy="3126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776309" y="4360684"/>
            <a:ext cx="485883" cy="3126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7262193" y="4792732"/>
            <a:ext cx="455712" cy="3126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7742584" y="5152772"/>
            <a:ext cx="455712" cy="3126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72279" y="3307284"/>
            <a:ext cx="3549893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# </a:t>
            </a:r>
            <a:r>
              <a:rPr lang="ko-KR" altLang="en-US" sz="1600" dirty="0" err="1"/>
              <a:t>K겹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교차검정을</a:t>
            </a:r>
            <a:r>
              <a:rPr lang="ko-KR" altLang="en-US" sz="1600" dirty="0"/>
              <a:t> 위한 샘플링 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/>
              <a:t>library</a:t>
            </a:r>
            <a:r>
              <a:rPr lang="ko-KR" altLang="en-US" sz="1600" dirty="0"/>
              <a:t>(</a:t>
            </a:r>
            <a:r>
              <a:rPr lang="ko-KR" altLang="en-US" sz="1600" dirty="0" err="1"/>
              <a:t>cvTools</a:t>
            </a:r>
            <a:r>
              <a:rPr lang="ko-KR" alt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/>
              <a:t>cross</a:t>
            </a:r>
            <a:r>
              <a:rPr lang="ko-KR" altLang="en-US" sz="1600" dirty="0"/>
              <a:t> &lt;- </a:t>
            </a:r>
            <a:r>
              <a:rPr lang="ko-KR" altLang="en-US" sz="1600" dirty="0" err="1"/>
              <a:t>cvFolds</a:t>
            </a:r>
            <a:r>
              <a:rPr lang="ko-KR" altLang="en-US" sz="1600" dirty="0"/>
              <a:t>(</a:t>
            </a:r>
            <a:r>
              <a:rPr lang="ko-KR" altLang="en-US" sz="1600" dirty="0" err="1"/>
              <a:t>nrow</a:t>
            </a:r>
            <a:r>
              <a:rPr lang="ko-KR" altLang="en-US" sz="1600" dirty="0"/>
              <a:t>(</a:t>
            </a:r>
            <a:r>
              <a:rPr lang="ko-KR" altLang="en-US" sz="1600" dirty="0" err="1"/>
              <a:t>iris</a:t>
            </a:r>
            <a:r>
              <a:rPr lang="ko-KR" altLang="en-US" sz="1600" dirty="0"/>
              <a:t>), </a:t>
            </a:r>
            <a:r>
              <a:rPr lang="ko-KR" altLang="en-US" sz="1600" dirty="0" smtClean="0"/>
              <a:t>K=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8231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87496" y="1452840"/>
            <a:ext cx="77708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altLang="ko-KR" b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Tree model</a:t>
            </a:r>
            <a:r>
              <a:rPr lang="ko-KR" altLang="en-US" b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에서</a:t>
            </a:r>
            <a:r>
              <a:rPr lang="en-US" altLang="ko-KR" b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b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중요 변수</a:t>
            </a:r>
            <a:r>
              <a:rPr lang="en-US" altLang="ko-KR" b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(x)</a:t>
            </a:r>
            <a:r>
              <a:rPr lang="ko-KR" altLang="en-US" b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b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선정 시 </a:t>
            </a:r>
            <a:r>
              <a:rPr lang="ko-KR" altLang="en-US" b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사용</a:t>
            </a:r>
            <a:endParaRPr kumimoji="0" lang="ko-KR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확률 변수 간의 불확실성을 나타내는 수치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무질서의 양의 척도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작을 수록 불확실성이 낮다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정보이득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= base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지수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entropy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정보이득이 클 수록 중요변수로 본다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Entropy = -sum(p * log(p))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23528" y="548680"/>
            <a:ext cx="8666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Entropy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42312" y="6381328"/>
            <a:ext cx="801688" cy="261938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51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kern="1200" dirty="0" smtClean="0">
                <a:latin typeface="맑은 고딕"/>
                <a:ea typeface="맑은 고딕" panose="020B0503020000020004" pitchFamily="50" charset="-127"/>
              </a:rPr>
              <a:t>Entropy</a:t>
            </a:r>
            <a:endParaRPr lang="ko-KR" altLang="en-US" dirty="0"/>
          </a:p>
        </p:txBody>
      </p:sp>
      <p:sp>
        <p:nvSpPr>
          <p:cNvPr id="19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36473" y="1424965"/>
            <a:ext cx="3888000" cy="4524315"/>
          </a:xfrm>
          <a:prstGeom prst="rect">
            <a:avLst/>
          </a:prstGeom>
          <a:ln>
            <a:solidFill>
              <a:srgbClr val="C00000"/>
            </a:solidFill>
            <a:prstDash val="sysDash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Decision Tree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알고리즘 예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data set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---------------------------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먹구름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(x1)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돌풍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(x2)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(y)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   1        1         yes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   1        1         yes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        0         no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        1         no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   0        1         no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---------------------------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]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x1=0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 경우 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y=‘no’ 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 분류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x1=1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 경우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x2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변수 이용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y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분류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  x2=0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이면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y=‘no’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분류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  x2=1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이면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y=‘yes’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220072" y="3501008"/>
            <a:ext cx="2808312" cy="2016224"/>
            <a:chOff x="323528" y="3356992"/>
            <a:chExt cx="2880320" cy="280831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755576" y="3356992"/>
              <a:ext cx="1512168" cy="50405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먹구름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23528" y="4293096"/>
              <a:ext cx="648072" cy="64807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no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" name="직선 화살표 연결선 7"/>
            <p:cNvCxnSpPr>
              <a:stCxn id="6" idx="2"/>
              <a:endCxn id="7" idx="7"/>
            </p:cNvCxnSpPr>
            <p:nvPr/>
          </p:nvCxnSpPr>
          <p:spPr>
            <a:xfrm flipH="1">
              <a:off x="876692" y="3861048"/>
              <a:ext cx="634968" cy="5269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>
              <a:stCxn id="6" idx="2"/>
              <a:endCxn id="10" idx="0"/>
            </p:cNvCxnSpPr>
            <p:nvPr/>
          </p:nvCxnSpPr>
          <p:spPr>
            <a:xfrm>
              <a:off x="1511660" y="3861048"/>
              <a:ext cx="576064" cy="64807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모서리가 둥근 직사각형 9"/>
            <p:cNvSpPr/>
            <p:nvPr/>
          </p:nvSpPr>
          <p:spPr>
            <a:xfrm>
              <a:off x="1331640" y="4509120"/>
              <a:ext cx="1512168" cy="50405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돌풍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043608" y="5517232"/>
              <a:ext cx="648072" cy="64807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no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2411760" y="5517232"/>
              <a:ext cx="792088" cy="64807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yes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화살표 연결선 12"/>
            <p:cNvCxnSpPr>
              <a:stCxn id="10" idx="2"/>
              <a:endCxn id="11" idx="7"/>
            </p:cNvCxnSpPr>
            <p:nvPr/>
          </p:nvCxnSpPr>
          <p:spPr>
            <a:xfrm flipH="1">
              <a:off x="1596772" y="5013176"/>
              <a:ext cx="490952" cy="5989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10" idx="2"/>
              <a:endCxn id="12" idx="1"/>
            </p:cNvCxnSpPr>
            <p:nvPr/>
          </p:nvCxnSpPr>
          <p:spPr>
            <a:xfrm>
              <a:off x="2087724" y="5013176"/>
              <a:ext cx="440035" cy="5989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979712" y="3933055"/>
              <a:ext cx="720080" cy="471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yes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427984" y="1424965"/>
            <a:ext cx="4464000" cy="1080120"/>
            <a:chOff x="4427984" y="476672"/>
            <a:chExt cx="4464000" cy="1080120"/>
          </a:xfrm>
        </p:grpSpPr>
        <p:sp>
          <p:nvSpPr>
            <p:cNvPr id="17" name="직사각형 16"/>
            <p:cNvSpPr/>
            <p:nvPr/>
          </p:nvSpPr>
          <p:spPr>
            <a:xfrm>
              <a:off x="4499992" y="1218238"/>
              <a:ext cx="37003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0" noProof="0" dirty="0" smtClean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base</a:t>
              </a:r>
              <a:r>
                <a:rPr kumimoji="0" lang="ko-KR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엔트로피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= 0.9709505944546686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427984" y="476672"/>
              <a:ext cx="4464000" cy="576000"/>
            </a:xfrm>
            <a:prstGeom prst="rect">
              <a:avLst/>
            </a:prstGeom>
            <a:ln>
              <a:solidFill>
                <a:schemeClr val="tx1"/>
              </a:solidFill>
              <a:prstDash val="sysDot"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l"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 ‘yes’</a:t>
              </a:r>
              <a:r>
                <a:rPr kumimoji="0" lang="ko-KR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확률 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2/5=0.4</a:t>
              </a:r>
              <a:r>
                <a:rPr kumimoji="0" lang="ko-KR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이면 엔트로피 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: 0.528771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l"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 ‘no’</a:t>
              </a:r>
              <a:r>
                <a:rPr kumimoji="0" lang="ko-KR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확률 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3/5=0.6 </a:t>
              </a:r>
              <a:r>
                <a:rPr kumimoji="0" lang="ko-KR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이면 엔트로피 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:  0.45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355976" y="2564904"/>
            <a:ext cx="4634408" cy="677108"/>
            <a:chOff x="4499992" y="1916832"/>
            <a:chExt cx="4634408" cy="677108"/>
          </a:xfrm>
        </p:grpSpPr>
        <p:sp>
          <p:nvSpPr>
            <p:cNvPr id="22" name="직사각형 21"/>
            <p:cNvSpPr/>
            <p:nvPr/>
          </p:nvSpPr>
          <p:spPr>
            <a:xfrm>
              <a:off x="4499992" y="1916832"/>
              <a:ext cx="463440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Consolas"/>
                  <a:ea typeface="맑은 고딕" panose="020B0503020000020004" pitchFamily="50" charset="-127"/>
                  <a:cs typeface="+mn-cs"/>
                </a:rPr>
                <a:t>infoGain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onsolas"/>
                  <a:ea typeface="맑은 고딕" panose="020B0503020000020004" pitchFamily="50" charset="-127"/>
                  <a:cs typeface="+mn-cs"/>
                </a:rPr>
                <a:t> = base</a:t>
              </a:r>
              <a:r>
                <a:rPr kumimoji="0" lang="ko-KR" altLang="en-US" sz="16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onsolas"/>
                  <a:ea typeface="맑은 고딕" panose="020B0503020000020004" pitchFamily="50" charset="-127"/>
                  <a:cs typeface="+mn-cs"/>
                </a:rPr>
                <a:t>엔트로피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onsolas"/>
                  <a:ea typeface="맑은 고딕" panose="020B0503020000020004" pitchFamily="50" charset="-127"/>
                  <a:cs typeface="+mn-cs"/>
                </a:rPr>
                <a:t> – </a:t>
              </a:r>
              <a:r>
                <a:rPr kumimoji="0" lang="ko-KR" altLang="en-US" sz="16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onsolas"/>
                  <a:ea typeface="맑은 고딕" panose="020B0503020000020004" pitchFamily="50" charset="-127"/>
                  <a:cs typeface="+mn-cs"/>
                </a:rPr>
                <a:t>각변수엔트로피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499992" y="2255386"/>
              <a:ext cx="204735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infoGain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:  </a:t>
              </a:r>
              <a:r>
                <a:rPr kumimoji="0" lang="ko-KR" altLang="en-US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정보이득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576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앙상블 모델</a:t>
            </a:r>
            <a:endParaRPr lang="ko-KR" altLang="en-US" dirty="0" smtClean="0"/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endParaRPr lang="ko-KR" altLang="en-US" b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15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3608" y="1916832"/>
            <a:ext cx="6768752" cy="1938992"/>
          </a:xfrm>
          <a:prstGeom prst="rect">
            <a:avLst/>
          </a:prstGeom>
          <a:ln>
            <a:solidFill>
              <a:srgbClr val="0E05CB"/>
            </a:solidFill>
            <a:prstDash val="sysDot"/>
          </a:ln>
        </p:spPr>
        <p:txBody>
          <a:bodyPr wrap="square">
            <a:spAutoFit/>
          </a:bodyPr>
          <a:lstStyle/>
          <a:p>
            <a:pPr marL="457200" indent="-457200" fontAlgn="auto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앙상블 모델</a:t>
            </a:r>
            <a:endParaRPr lang="en-US" altLang="ko-KR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 fontAlgn="auto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부트스트랩</a:t>
            </a:r>
            <a:endParaRPr lang="en-US" altLang="ko-KR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 fontAlgn="auto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ko-KR" altLang="en-US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배깅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알고리즘</a:t>
            </a:r>
            <a:endParaRPr lang="en-US" altLang="ko-KR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 fontAlgn="auto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ko-KR" altLang="en-US" sz="2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부스팅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알고리즘</a:t>
            </a:r>
            <a:endParaRPr lang="en-US" altLang="ko-KR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57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앙상블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모델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3568" y="1484784"/>
            <a:ext cx="4824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앙상블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2000" dirty="0" smtClean="0">
                <a:latin typeface="Apple SD Gothic Neo"/>
              </a:rPr>
              <a:t>nsemble) </a:t>
            </a:r>
            <a:r>
              <a:rPr lang="ko-KR" altLang="en-US" sz="2000" dirty="0" smtClean="0">
                <a:latin typeface="Apple SD Gothic Neo"/>
              </a:rPr>
              <a:t>모델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42312" y="6381328"/>
            <a:ext cx="801688" cy="261938"/>
          </a:xfrm>
        </p:spPr>
        <p:txBody>
          <a:bodyPr/>
          <a:lstStyle/>
          <a:p>
            <a:fld id="{CF016DE4-EB8A-4598-818D-5D151D6AADB1}" type="slidenum">
              <a:rPr lang="ko-KR" altLang="en-US" b="1" smtClean="0">
                <a:solidFill>
                  <a:srgbClr val="000000"/>
                </a:solidFill>
              </a:rPr>
              <a:pPr/>
              <a:t>16</a:t>
            </a:fld>
            <a:endParaRPr lang="en-US" altLang="ko-KR" b="1" dirty="0">
              <a:solidFill>
                <a:srgbClr val="0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30880" y="1988840"/>
            <a:ext cx="742955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buFont typeface="Wingdings" pitchFamily="2" charset="2"/>
              <a:buChar char="Ø"/>
            </a:pP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여러 가지 우수한 학습 모델을 조합해 예측력을 향상시키는 모델 </a:t>
            </a:r>
            <a:endParaRPr lang="en-US" altLang="ko-KR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장점 </a:t>
            </a:r>
            <a:r>
              <a:rPr lang="en-US" altLang="ko-KR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 모델에 비해서 분류 성능 우수</a:t>
            </a:r>
            <a:endParaRPr lang="en-US" altLang="ko-KR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2300"/>
              </a:lnSpc>
              <a:buFont typeface="Wingdings" pitchFamily="2" charset="2"/>
              <a:buChar char="Ø"/>
            </a:pPr>
            <a:r>
              <a:rPr lang="en-US" altLang="ko-KR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앙상블 알고리즘 </a:t>
            </a:r>
            <a:endParaRPr lang="en-US" altLang="ko-KR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lnSpc>
                <a:spcPts val="2300"/>
              </a:lnSpc>
              <a:buFont typeface="Wingdings" pitchFamily="2" charset="2"/>
              <a:buChar char="ü"/>
            </a:pPr>
            <a:r>
              <a:rPr lang="en-US" altLang="ko-KR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배깅</a:t>
            </a:r>
            <a:r>
              <a:rPr lang="en-US" altLang="ko-KR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(Bagging), </a:t>
            </a:r>
            <a:r>
              <a:rPr lang="ko-KR" altLang="en-US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부스팅</a:t>
            </a:r>
            <a:r>
              <a:rPr lang="en-US" altLang="ko-KR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(Boosting)</a:t>
            </a:r>
          </a:p>
          <a:p>
            <a:pPr lvl="2">
              <a:lnSpc>
                <a:spcPts val="2300"/>
              </a:lnSpc>
              <a:buFont typeface="Wingdings" pitchFamily="2" charset="2"/>
              <a:buChar char="§"/>
            </a:pP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RandomForest</a:t>
            </a: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배깅</a:t>
            </a: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알고리즘의 일종</a:t>
            </a:r>
            <a:r>
              <a:rPr lang="en-US" altLang="ko-KR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2300"/>
              </a:lnSpc>
              <a:buFont typeface="Wingdings" pitchFamily="2" charset="2"/>
              <a:buChar char="Ø"/>
            </a:pPr>
            <a:r>
              <a:rPr lang="en-US" altLang="ko-KR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앙상블 학습 모델 생성 절차</a:t>
            </a:r>
            <a:endParaRPr lang="en-US" altLang="ko-KR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1403872" y="3933056"/>
            <a:ext cx="2304000" cy="864096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fontAlgn="base" latinLnBrk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ko-KR" altLang="en-US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전체 데이터에서</a:t>
            </a:r>
            <a:endParaRPr lang="en-US" altLang="ko-KR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훈련 집합 생성</a:t>
            </a: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4068168" y="3933056"/>
            <a:ext cx="2016000" cy="864096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fontAlgn="base" latinLnBrk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2"/>
            </a:pPr>
            <a:r>
              <a:rPr lang="ko-KR" altLang="en-US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훈련집합</a:t>
            </a:r>
            <a:endParaRPr lang="en-US" altLang="ko-KR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모델 학습</a:t>
            </a: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6516440" y="3933056"/>
            <a:ext cx="2016000" cy="864096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fontAlgn="base" latinLnBrk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3"/>
            </a:pPr>
            <a:r>
              <a:rPr lang="ko-KR" altLang="en-US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학습된 모델 앙상블 도출 </a:t>
            </a:r>
          </a:p>
        </p:txBody>
      </p:sp>
      <p:cxnSp>
        <p:nvCxnSpPr>
          <p:cNvPr id="18" name="직선 화살표 연결선 17"/>
          <p:cNvCxnSpPr>
            <a:stCxn id="14" idx="3"/>
            <a:endCxn id="15" idx="1"/>
          </p:cNvCxnSpPr>
          <p:nvPr/>
        </p:nvCxnSpPr>
        <p:spPr bwMode="auto">
          <a:xfrm>
            <a:off x="3707872" y="4365104"/>
            <a:ext cx="36029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33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직선 화살표 연결선 20"/>
          <p:cNvCxnSpPr>
            <a:stCxn id="15" idx="3"/>
            <a:endCxn id="16" idx="1"/>
          </p:cNvCxnSpPr>
          <p:nvPr/>
        </p:nvCxnSpPr>
        <p:spPr bwMode="auto">
          <a:xfrm>
            <a:off x="6084168" y="4365104"/>
            <a:ext cx="43227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33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직사각형 21"/>
          <p:cNvSpPr/>
          <p:nvPr/>
        </p:nvSpPr>
        <p:spPr>
          <a:xfrm>
            <a:off x="1259632" y="5003884"/>
            <a:ext cx="6136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단점 </a:t>
            </a:r>
            <a:r>
              <a:rPr lang="en-US" altLang="ko-KR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모델 결과의 해석이 어렵고</a:t>
            </a:r>
            <a:r>
              <a:rPr lang="en-US" altLang="ko-KR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예측 시간 많이 소요</a:t>
            </a: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2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앙상블 모델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99592" y="1628800"/>
            <a:ext cx="4824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ko-KR" sz="2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앙상블 학습 알고리즘 비교 </a:t>
            </a:r>
            <a:endParaRPr lang="ko-KR" altLang="en-US" sz="20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42312" y="6381328"/>
            <a:ext cx="801688" cy="261938"/>
          </a:xfrm>
        </p:spPr>
        <p:txBody>
          <a:bodyPr/>
          <a:lstStyle/>
          <a:p>
            <a:fld id="{CF016DE4-EB8A-4598-818D-5D151D6AADB1}" type="slidenum">
              <a:rPr lang="ko-KR" altLang="en-US" b="1" smtClean="0">
                <a:solidFill>
                  <a:srgbClr val="000000"/>
                </a:solidFill>
              </a:rPr>
              <a:pPr/>
              <a:t>17</a:t>
            </a:fld>
            <a:endParaRPr lang="en-US" altLang="ko-KR" b="1" dirty="0">
              <a:solidFill>
                <a:srgbClr val="000000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115616" y="2188046"/>
          <a:ext cx="7416824" cy="377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3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0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분류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배깅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(Bagging)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부스팅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(Boosting)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공통점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 전체 데이터 집합으로부터 복원 랜덤 샘플링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dirty="0" smtClean="0">
                          <a:solidFill>
                            <a:prstClr val="black"/>
                          </a:solidFill>
                        </a:rPr>
                        <a:t>bootstrap)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으로 훈련 집합 생성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차이점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 병렬학습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각 모델의 결과를 조합하여 투표 결정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 순차학습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현재 모델 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가중치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-&gt;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 다음 모델 전달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특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  징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균일한 확률분포에 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의해서 훈련 집합 생성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분류하기 어려운 훈련 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집합 생성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5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강  점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과대적합에 강함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높은 정확도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5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약  점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특정 영역 정확도 낮음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Outlier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 취약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R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패키지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randomForest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XGboost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74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앙상블 모델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99592" y="1628800"/>
            <a:ext cx="4824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ko-KR" sz="2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앙상블 학습 알고리즘 </a:t>
            </a:r>
            <a:endParaRPr lang="ko-KR" altLang="en-US" sz="20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42312" y="6381328"/>
            <a:ext cx="801688" cy="261938"/>
          </a:xfrm>
        </p:spPr>
        <p:txBody>
          <a:bodyPr/>
          <a:lstStyle/>
          <a:p>
            <a:fld id="{CF016DE4-EB8A-4598-818D-5D151D6AADB1}" type="slidenum">
              <a:rPr lang="ko-KR" altLang="en-US" b="1" smtClean="0">
                <a:solidFill>
                  <a:srgbClr val="000000"/>
                </a:solidFill>
              </a:rPr>
              <a:pPr/>
              <a:t>18</a:t>
            </a:fld>
            <a:endParaRPr lang="en-US" altLang="ko-KR" b="1" dirty="0">
              <a:solidFill>
                <a:srgbClr val="000000"/>
              </a:solidFill>
            </a:endParaRPr>
          </a:p>
        </p:txBody>
      </p:sp>
      <p:pic>
        <p:nvPicPr>
          <p:cNvPr id="6" name="Picture 2" descr="https://quantdare.com/wp-content/uploads/2016/04/bb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204864"/>
            <a:ext cx="6984776" cy="2681253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1043608" y="5085184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※ Boosting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맞추기 어려운 문제를 맞추는데 초점을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맞춤</a:t>
            </a:r>
            <a:endParaRPr lang="ko-KR" altLang="en-US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6" name="AutoShape 2" descr="data:image/jpeg;base64,/9j/4AAQSkZJRgABAQEAYABgAAD/4RDQRXhpZgAATU0AKgAAAAgABAE7AAIAAAADSm8AAIdpAAQAAAABAAAISpydAAEAAAAGAAAQwuocAAcAAAgMAAAAPgAAAAA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kAMAAgAAABQAABCYkAQAAgAAABQAABCskpEAAgAAAAM2OAAAkpIAAgAAAAM2OAAA6hwABwAACAwAAAiM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xNzowMzozMSAxNzowOTozOAAyMDE3OjAzOjMxIDE3OjA5OjM4AAAASgBvAAAA/+ELFWh0dHA6Ly9ucy5hZG9iZS5jb20veGFwLzEuMC8APD94cGFja2V0IGJlZ2luPSfvu78nIGlkPSdXNU0wTXBDZWhpSHpyZVN6TlRjemtjOWQnPz4NCjx4OnhtcG1ldGEgeG1sbnM6eD0iYWRvYmU6bnM6bWV0YS8iPjxyZGY6UkRGIHhtbG5zOnJkZj0iaHR0cDovL3d3dy53My5vcmcvMTk5OS8wMi8yMi1yZGYtc3ludGF4LW5zIyI+PHJkZjpEZXNjcmlwdGlvbiByZGY6YWJvdXQ9InV1aWQ6ZmFmNWJkZDUtYmEzZC0xMWRhLWFkMzEtZDMzZDc1MTgyZjFiIiB4bWxuczpkYz0iaHR0cDovL3B1cmwub3JnL2RjL2VsZW1lbnRzLzEuMS8iLz48cmRmOkRlc2NyaXB0aW9uIHJkZjphYm91dD0idXVpZDpmYWY1YmRkNS1iYTNkLTExZGEtYWQzMS1kMzNkNzUxODJmMWIiIHhtbG5zOnhtcD0iaHR0cDovL25zLmFkb2JlLmNvbS94YXAvMS4wLyI+PHhtcDpDcmVhdGVEYXRlPjIwMTctMDMtMzFUMTc6MDk6MzguNjgzPC94bXA6Q3JlYXRlRGF0ZT48L3JkZjpEZXNjcmlwdGlvbj48cmRmOkRlc2NyaXB0aW9uIHJkZjphYm91dD0idXVpZDpmYWY1YmRkNS1iYTNkLTExZGEtYWQzMS1kMzNkNzUxODJmMWIiIHhtbG5zOmRjPSJodHRwOi8vcHVybC5vcmcvZGMvZWxlbWVudHMvMS4xLyI+PGRjOmNyZWF0b3I+PHJkZjpTZXEgeG1sbnM6cmRmPSJodHRwOi8vd3d3LnczLm9yZy8xOTk5LzAyLzIyLXJkZi1zeW50YXgtbnMjIj48cmRmOmxpPkpvPC9yZGY6bGk+PC9yZGY6U2VxPg0KCQkJPC9kYzpjcmVhdG9yPjwvcmRmOkRlc2NyaXB0aW9uPjwvcmRmOlJERj48L3g6eG1wbWV0YT4N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PD94cGFja2V0IGVuZD0ndyc/Pv/bAEMABwUFBgUEBwYFBggHBwgKEQsKCQkKFQ8QDBEYFRoZGBUYFxseJyEbHSUdFxgiLiIlKCkrLCsaIC8zLyoyJyorKv/bAEMBBwgICgkKFAsLFCocGBwqKioqKioqKioqKioqKioqKioqKioqKioqKioqKioqKioqKioqKioqKioqKioqKioqKv/AABEIAYABLAMBIgACEQEDEQH/xAAfAAABBQEBAQEBAQAAAAAAAAAAAQIDBAUGBwgJCgv/xAC1EAACAQMDAgQDBQUEBAAAAX0BAgMABBEFEiExQQYTUWEHInEUMoGRoQgjQrHBFVLR8CQzYnKCCQoWFxgZGiUmJygpKjQ1Njc4OTpDREVGR0hJSlNUVVZXWFlaY2RlZmdoaWpzdHV2d3h5eoOEhYaHiImKkpOUlZaXmJmaoqOkpaanqKmqsrO0tba3uLm6wsPExcbHyMnK0tPU1dbX2Nna4eLj5OXm5+jp6vHy8/T19vf4+fr/xAAfAQADAQEBAQEBAQEBAAAAAAAAAQIDBAUGBwgJCgv/xAC1EQACAQIEBAMEBwUEBAABAncAAQIDEQQFITEGEkFRB2FxEyIygQgUQpGhscEJIzNS8BVictEKFiQ04SXxFxgZGiYnKCkqNTY3ODk6Q0RFRkdISUpTVFVWV1hZWmNkZWZnaGlqc3R1dnd4eXqCg4SFhoeIiYqSk5SVlpeYmZqio6Slpqeoqaqys7S1tre4ubrCw8TFxsfIycrS09TV1tfY2dri4+Tl5ufo6ery8/T19vf4+fr/2gAMAwEAAhEDEQA/APpGiiigAooooAKKKKACiiigAooooAKKKKACiiigAoqnf6vp+lhTqF5Dblvuq7gM30HU/hWRJ4204f8AHrbX11/uW+zP/fwrVxpzlsiXKK3Z0dFcs3jRz/qtIm/7azIv8i1R/wDCZ3v/AEB4/wDwM/8AsK09hU7fkT7WHc62iuTXxnd5+fR1x/s3eT/6CKkXxsi487SL0epjaJgPzcH9KXsKnYPaQ7nUUVhQ+MtGfAnnktDjJ+0wtGo/4ERt/WtqGaK4hWWCRJY3GVdGBBHsRWcoSj8SLUk9h9FFFSMKKKKACiiigAooooAKKKKACiiigAooooAKKKKACiiigAooooAKKKKACiiigAooooAKKKKACq+oSyQaZdSwECSOF2QkZAIBIqxVXVP+QRef9cH/APQTTW4meW2N9boqyX+YLyYAyy3HWViOoc8H2GePQVqKwZQVIIPQiorZQ1jCGAIMa5B+lRHSbHJKWyRE9TFmMn/vnFey7HnFuiqY02Nf9XcXS/8Abw7f+hE0psX/AIb66Uem5T/NaVkBboqp9gJ+9eXTe+8D+QpP7Ltycu9xJ7NcyEflnFGgE89zBbJuuZo4l9XYD+dSeFrxk8W2qadG8VpdCQTkqVSUhCQQp7gr97HTjmoIdPs7Z98FtEj93CDcfx61o6P/AMjTpn+/J/6KapnbkfoXD4kd9RRRXkHeFFFFABRRRQAUUUUAFFFFABRRRQAUUUUAFFFFABRRRQAUUUUAFFFFABRRRQAUUUUAFFFFABVXVP8AkEXn/XB//QTVqquqf8gi8/64P/6Cacd0J7Hntp/x5Qf9c1/lUtRWn/HlB/1zX+VS17D3PPCuUn0+z134g3CajaQXdvp9giqk8QdQ8jkk4IxnCj866usVvDjLqt5f2msahaveMrSpEIWX5V2jG+NiOPeokrtFJ6Mh8OAW+r63Y2vFjbTxrAgPyxExgsi+gBwcds10FVrGwt9NtvItUKqWLszElnY8lmJ5JPrVmmlZWE9WFWdH/wCRp0z/AH5P/RTVWqzo/wDyNOmf78n/AKKalP4X6McPiR31FFFeSd4UUUUAFFFFABRRRQAUUUUAFFFFABRRRQAUUUUAFFFFABRRRQAUUUUAFFFFABRRRQAUUUUAFMliSeF4pBlJFKsPUEYNPooA4W48Mavpo22iJqVsgwm1hHMB6EHCn65H0rPkaeAkXVjewEdS9s5X/voAr+telUV1LEy6q5g6Meh5cdUsA4RryBHPRXkCn8jS/wBo2P8Az+W//f1f8a9PIDAhgCD1BrP1a9stGso7m6t96SXNvbARopO6aZIlPOOA0gJ9s9elX9aX8v4/8An2HmcAdSsVUk3tuAOpMq8frRHqFrP/AMe0ouP+uAMn/oOa9Fu7jT9KtXvb+W2sreLl55mWNEyccscAcnFRaXr+ja2ZP7F1ax1HyseZ9kuUl2Z6Z2k4o+tLpH8f+AHsO7OJhttSux/oek3j57yx+QB9fMwfyBroNB8NXNrfpqGqyx+bGpEUEBJVCRgksQCxxx0AGT1rpqKyniJSVloaRpRi7hRTI5o5d/lSI+xijbWB2sOoPoaJJo4dvmyIm9gi7mA3MegHvXOaj6KKKACiiigAooooAKKKKACiqkWq6fPLHFDf20kkjuiIkyksycOAM8le47d6t0AFFFFABRRRQAUUUUAFFFFABRRRQAUUUUAFFFFABRRRQAUUUUAFFFFABXOeO/8AkXbX/sM6X/6X29dHXOeO/wDkXbX/ALDOl/8Apfb0AZfxMe4urfQtGsYoZ59Q1WI+TNIY0dIszMCwViB8g52nr0rH1nXdQ0XxffazrlhawXtjoMj2dvZ3DTRzAyqD5kjIhBDbMDbjDMc13OseGdM165tLnUUufPs9/kS215NbtHuADYMbqeQMUy08JaLaQ3kYs2uPt0flXL3k8lzJKmMbGeRmYryeM45oWn4/irDdvy/B3OT1jxDrXgme1n1TVW1j7RYXNzc2pgjjWFoo94aMooYJuIX5yx5HPrNNqmu6Hd6G+qa014dVjlN1bLbxKlsFhaQvEQu7CkAfOWzkdOldLYeEdE01ZhBZtKZ4fIdrqeS4Yxf88w0jMQn+yOPamWfgvQbFJkismkEsDWx+0XEkxWE8GNC7HYn+yuB0oeqdv63/AOAJdL/1t/wTiPDkOu2XgvRItM1WeS41AtqeoRR/ZvtkcUpLFokdNpG9stuBPUL2FSR3EniTxD4TkHiG4u7e0trnU3uUtY4d+wiNd6Mpw2HdWxgcEgKcY7GTwVoctrZwGC6X7FGYoJo7+dJljPVPNDhyv+yWI4HoKk/4Q/QxLDJFZGAw2jWSiCeSJfJOcoQrAMOSRnJBORg029W1/Wjt+n4gttf67/r+ByWla1rdx4a0y+1LxDcx32uszWlrbafFKUhyXG0bR84jx8zEqOMqTyaR8W+IfJ1DS7bUJUuxrttplpdX0MBl+YB5dwiHlnC5xgA4PODXfXnhbSL2wsrOa2dItPAFq1vcSQyQgLtwsiMGHHB5571z938NNMk1XTUsrZINJguJ726iFxL5slyyBEdWzkEDJyGBzgjnJo05vL/gr9E0HTz/AOH/AFsXvDd/qQ8Wa5ot7qD6nBYpBJHcyRIjo0gYtG2wKpwFUjjOG5z1rN8Vazqlrqd3dQ621joljCqy3FhFDctb3GQSLiNlL7NrIfkKkAkkjgjrtL0ex0W2aDToTGruXkZ3aR5GPVndiWY8DkkmqN74O0PUNQkvbqzZpZmVp0S4kSKcr0MkasEkIwPvA9BS6oO5yfinxRqFvpus6lpWs3rpo8W11srGFYTMFBYSPMTuGWX5YyCASPmNQat4j8RSDxFdxav/AGbbaLpMMrxw28bk3bRtIVy6n5eUBHXkYI6nq9S8A+G9Wkumv7CSRbxt88K3cyRSPx85jVwu7gfNjPvVybwto1xa6jbzWe6LU5Flu181/wB6yhQOc5AwijAwOPc0dP6/r+kNaNf1/W34nFXPifX9BuHk1bVFuGHh6bU7q3ECJHbSgqIxHgbsElh8zNnHGOlWbfWte0C+0Ma5rP8AaX27TJrm+haCNFgMUasZEKKDgk4O7OSeMdK2vF/g6LxBZXK2aRR3V8Le2uppZGw1qku9kA5GSCw6DOeTVyHwXoUFpd262cjpeQG3mMtzLI3lEY8tWZiyJ/sqQBQ9U/n+v+a+4S3V/wCtv8n955tY+INY0LwjJFp9z5MsOhJeMvlI2b68nJjPIJyCTx055Fb2o+Jtd8KapfpfagdYFrogvZomgjiSO4MgRAhUAhWO7O4sRjqK6+bwjoc7ytLYgmV4JHxK4yYOYuh6Ljp0PfNN1nw9DdQancWFrZyahqFulvL9uDvDLGpOEZQeBhm5Hrk5xim2t15/r+V/wQLz8v0v+X4s55J/Elh458PaVceIPtqXkM11fxNaxLsCKAFQqoIQs465b5fvda7yuL8J+CpdI8SXGuX0UNvM1otlDbxX015sjDbiTLMAxycALgAAd67Sh7L+uv8AkIKKKKQwooooAKKKKACiiigAri7WLWde8V+Jol8Uanpttp17Fb29vZw2hUKbWGQkmSB2JLSN3rtK5bwt/wAjd42/7CsH/pBbUATf8Ixq3/Q9a/8A9+LD/wCRaP8AhGNW/wCh61//AL8WH/yLXR0UAc5/wjGrf9D1r/8A34sP/kWj/hGNW/6HrX/+/Fh/8i10dFAHOf8ACMat/wBD1r//AH4sP/kWj/hGNW/6HrX/APvxYf8AyLXR0UAc5/wjGrf9D1r/AP34sP8A5Fo/4RjVv+h61/8A78WH/wAi10dFAHOf8Ixq3/Q9a/8A9+LD/wCRa5zxvoGq2+i2RfxlrdwsmsadHtkhsgATeQ4YbbcHKnDDtkDIIyD6NXLfEH/kBad/2HdL/wDS2GgCb/hGNW/6HrX/APvxYf8AyLR/wjGrf9D1r/8A34sP/kWujooA5z/hGNW/6HrX/wDvxYf/ACLR/wAIxq3/AEPWv/8Afiw/+Ra6OigDnP8AhGNW/wCh61//AL8WH/yLR/wjGrf9D1r/AP34sP8A5Fro6KAOc/4RjVv+h61//vxYf/ItH/CMat/0PWv/APfiw/8AkWujooA5z/hGNW/6HrX/APvxYf8AyLR/wjGrf9D1r/8A34sP/kWujooA5z/hGNW/6HrX/wDvxYf/ACLR4Gvr6+8P3B1O8kvp7bUr20FxKiK7pFcyRoWCKq52qM4Aro65b4ff8gLUf+w7qn/pbNQB1NFFFABRRRQAUUUUAFFFFABRRRQBXvb620+ES3knloW2g7Seevb6UyfU7O2s47qebbDLjY20nORkcAZ6UX9j9t+zfvNnkXCzfdzu254/WrdAFSx1Oz1Hf9im8zy8bvlIxnOOo9jVX/hJtI/5+/8AyE/+FMuvFeiWsjRtfpNIpwyWytMwPoQgOPxqlJ42tQ2INNv5h/e2Ig/8ecH9K1VKb6EOcV1NjUtQsrOIR38xjWYMowGyR35HTrXkHwk8HaxonjnxRrWsa3qF5pVtKY7Rp7mRxc5RT5rqfvMsYRcn3HYV6E3jOU/6vSJPbzJ1H54zTR4yu886QmPa7/8AsKr2FTt+QvaQ7mzF4i0ueZIorrc8jBVHlsMk8DtU17rFjp8wivJ/LcruA2MeOnYe1Ya+NCP9ZpFx/wBs5Yz/ADIqaPxtp5Gbm1v7Yd98Hmf+iy1J0ai6B7SPc2P7Ts/7O+3+d/o39/afXHTGetRWuu6deXKwW1xvlfO1djDOBnuPalsNc0zU3KWN9DLIBkxBsOB7qeR+VTak7R6VdujFWWByGBwQdp5rJpp2Zad9izVSx1Oz1Hf9im8zy8bvlIxnOOo9jTtNdpNKtHdizNAhLE5JO0c03TLH+ztOitfM8zy8/NtxnJJ6fjSGV4vEWlzzJFFdbnkYKo8thkngdqmvdYsdPmEV5P5bldwGxjx07D2pb/VtP0xQdQvYLfd91ZHALfQdT+FZUvjXTAD9mhvbr/rnblM/i+0VcacpbIlyS3ZrQanZ3NnJdQTboYs722kYwMngjPSvIPjRomo+NG0R/BesXkd2t3HDPbxSyRptLgpMRwMxsAc9cc/w16E3jXI/daPdD/rrJGv8mNRnxldZ+XSFx/tXWD/6DWnsKnYn2kO5o2l9pnh6xt9Jmv5pJLSJI2kn3yO+FHzM2DknqTnvWh/adn/Z32/zv9G/v7T646Yz1rAXxnMMeZpDe+y4U/zAqRPG0G7E2l38Y/vARsP0fP6UvYVOwe0h3Nmy1ix1CYxWc/mOF3EbGHHTuPeoZfEWlwTPFLdbXjYqw8tjgjg9qrweMNEmID3v2Zs4xdRtDz9XAB/A1tKyuoZGDKRkEHINZyjKO6LTT2GxSpPCksR3JIoZTjGQeRT6zLGWR9e1SN5GZI/J2KTkLlTnA7Vp1IypfanZ6ds+2zeX5mdvyk5xjPQe4on1OztrOO6nm2wy42NtJzkZHAGelFxY+fqNndeZt+zb/l253bhjr2q2TgZNAFSx1Oz1Hf8AYpvM8vG75SMZzjqPY1V/4SbSP+fv/wAhP/hTLnxXolrI0bX6TSKcNHbK0zA+hCA4/GqT+NrbdiDTdQmH97YiD/x5wf0rVUpvoQ5xXU0PEUlk+kT2F/eTWYvYnjWaAsrpxjcrLyCMgg15r8DvCeseGdN1vU/FGrXV0zXEiRRvcvJGEB3vNtyfmcnd6+vJIrtW8Zyn/V6RJ7eZOo/PGaaPGV3nnSEx7Xf/ANhVewqdvyF7WHc2YvEWlzzJFFdbnkYKo8thkngdqmvdYsdPmEV5P5bldwGxjx07D2rDXxow/wBZpFx/2zljP8yKmj8bafjNza39t/vQeZj/AL9lqTo1F0D2ke5sf2nZ/wBnfb/O/wBG/v7T646Yz1qK113Try5WC2uN8r52rsYZwM9x7Uthrmmam5SxvoZZAMmINhwPdTyPyqbUnaPSrt0YqywOQwOCDtPNZNNOzLTvsWaKraa7SaVaO7FmaBCWJySdo5qzSGFFFFABRRRQBma1FJL/AGf5UbPsvY2baM7QM5J9q5vx9dyLe2NpMJXsJIpJJo4gTuIKgFgOWUZPHPXJHHHValeyWf2TylU+fcpC24dAc5x78Vzfi/8A5D1h/wBe0v8A6EldGH/iIyq/AzCtbi1mixZSRMi8YjI+X2wOlT1BPYWly264topGHRmQZH0PWov7MhU5ikuY/Zbh8fkTivR0OIuUVU+wyD7t/dL6cqcfmppBYz551S7I9NsX/wARRZdwLlFVPsBP3726Yf74H8gKT+ybRv8AWrLNnqJpncfkTijQBl9caeSIrnbNKOVjjG6QH1AHI+vFdr4Z1CS58EpdaoHlZBOsgkwzMqSOuD2J2qAT3NcrDbw2ybLeGOJf7qKFH6V0/hSD7T4KaDdt82W7TdjOMzyDNc+Jt7P5/wCZvR+I37WSOWzhkgTZE8asi4xtBHAwKwBJd6X8PbiWJTDdQ28rIJFwVbLEHBrftYPs1nDBu3eVGqbsYzgYzWDqF7JqHw+vbqZVV5LaXIQYHBI/pXDD4kdUtjirO5sllIkJhvJP9Z9pP71z6lj976gkVo02SKOZCkqLIp6qwyKq/wBk2Y/1UbQj0gkaMfkpFevozzi5RVT+zyPuXl0v/bTd/wChA0hsZ/4dTu1HptiP80pWXcC5RVQWMvG7ULpvX7gz+SikOmRMf3k10/1uHA/IEUWQFieeCCItdSRxx9zIwA/WrXgy9K+JRa2AkjsJbeR2QqVjZwVwUU9OpyRwc9+1CHTrOB98VtGH/v7ct+Z5rX8Pf8jbbf8AXrN/OOoqW5Gi4fEjrree3k1G8hii2zRbPNfaBvyMjnqcD1q3VS3sfI1G8uvM3fadny7cbdox171bryTvMy+ikfXtLkSNmSPzt7AZC5UYye1c148vJRqNpZzLI+nmFpJo4wTubIALgcso549Tkjjjq7q9kg1awtUVSlz5m8kcjauRiua8Wf8AIw23/Xqf/Q66MP8AxEZVfgZh2s9rNEBZyRMi8YjI+X2wOlT1BPY2ly26e2ikYdGZBkfj1qL+zIVOYpLmP2W4fH5E4r0dDiLlFVPsMg+7f3S+nKnH5qaQWM+edUuyPTbF/wDEUWXcC5RVT7AT9+9umH++B/ICk/sm0b/WrLNnqJpncfkTijQBt9caeWEVwVmmU5SOMbpAfUY5B9+K7TwzqElz4JS61QPKyCdZBJhmZUkdcHsTtUAnua5WG3htk2W8McS/3UUKP0rp/CkH2nwU0G7b5st2m7GcZnkGa58Tb2fz/wAzej8Rv2skctnDJAmyJ41ZFxjaCOBgVLUVrB9ms4YN27yo1TdjGcDGalrzjrCiiigAooooAqX8FvP9m+1S+X5dwrx/MBucZwOev0rmfF//ACHrD/r2l/8AQkrodWtZrn7F5CbvKu45H5Awozk81z3i/wD5D1h/17S/+hJXRh/4iMqvwMyaKKK9A4zmfFUEWpaxoGlXESTQzXTzyxuoZWWOMnBB4Iyy0sNpb6T42tbPR4I7W3nspZLm3gUJGCrIEfaOAeWGe/4VoajoQv8AVbfUI9RvLK4t4miQwCMjaxBPDo3PAqW20aG3W4dpp5rm5ULLdSMBKwHQAqAFA54UAZJPWoSad/62sW2rW/rc0KKy/Ddu9r4dtIJEeNo1I2yZ3D5j1zz+dalWtSAre8P/APJPrj/evf8A0dLWDXR+FJ/s3gpp9u7ypbt9ucZxPIcVhiP4fz/zNqPxGzpX/IGsv+vdP/QRWVqsFvbeA76Gyl86FbaTa+4NnqTyOOua27Wf7TZwz7dvmxq+3OcZGcVz93azWfw6vILlNkqW0u5cg4ySe31rhh8a9TplsznaKKK9U4CO5mW3tZZ3OFjQufoBmuFsdE06D4bHV7i0gh1JrSS8+2rGFmR2y4If73cDr7V22oWSalptzZSvJGlxE0TPGQGAIwcEg81mweGkWGG3vdSvb+1h27LacRKny/dzsRS2MDgkj2rOUW2/69f0LjK1jS0+SaXTLWS6GJ3hRpB6MQM/rViuWWKxm8arJFp91bXEMjF7trOX/SCUxt83bt8sdcFuoGB3PU1onzakW5dAq94e/wCRttv+vWb+cdUaveHv+Rttv+vWb+cdRU+Blw+JHSWH/Ixax/2x/wDQDVZPFW/R7XUP7B1tftF2LX7M1niaL5ivmOueI+M7vQg1p2995+o3lr5e37Ns+bdnduGenardeUdxii+t73xYbOW1vbebT03RTyxhYLnevIjbq5UDnGMZrH8Wf8jDbf8AXqf/AEOuivLWaXWtOnjTMUHm+Y2R8uVwK53xZ/yMNt/16n/0OujD/GjKr8LMqiiivQOM5W/sbTXPiDHbahaw3dvYacX8uaMOu+R8Dg8ZwhqzoKLaeI9Z0+yUJYQCFo4l+7FIyncqjoBgKcD196sS+HWbWLrUrXV7+zlulRZFiELLhBgAb42I6nv3qG90+4sIrO10Sae3+0XTNdXCIssjfu3O5iwIyWCjJHoPas17qvbv+Zb10v8A1Y36K5/w1PrErA6w87+bZwzkSwCPypWLB0GFHTC8HJGa6CtCWrOwVveH/wDkn1x/vXv/AKOlrBro/Ck/2bwU0+3d5Ut2+3OM4nkOKwxH8P5/5mtH4jZ0r/kDWX/Xun/oIq3UVrP9ps4Z9u3zY1fbnOMjOKlrzjrCiiigAooooAz9Wuprb7F5D7fNu4434Bypzkc1S8R6DPqrQXVjMkd1bqyhJR8kitgkEjkHKjnnvwa0r/7H/o327/n4Xyev+s529Px68VbqoycHdCaUlZnnU9rqdnn7bpV0oH8cC+ep9xsy35gVUk1KzhOLidbc5xif92fybFeoUEZGDXUsV3Rg6C6M8yW9tXGVuYWHtIKX7Xbf8/EX/fYr0V7G0lOZbWB8f3owa5Twvp1k3izxorWduQuqQhQYl4H2G2PHHvVfWV2F7B9zCfUbKIEyXlumOu6VR/WljvIpx/oqzXXp9nheX/0EGvSY7aCHHkwxx46bUAqWk8Uui/EPYeZ5/b6PrV8QILD7Kh/5bXjBQPogJY/Q7frXW2OkQaZ4eOnSTs0WyQyzNhclyzO3oOWJ9q06rakjSaVdoilmaBwFAySdp4rCpWlU0exrCmo7ElrHHFZwxwPviSNVRs53ADg5FZtip13wr5WoOzfao5I5HXCnBJHGOM4q9pqNHpVojqVZYEBUjBB2jim6Z9j/ALOi/s3/AI9udnX1OevPXNZJ21NDjrnQdasCQbcahGOktsQrEerIxGPwJrOe5EIzdQ3Ntjr9ot3jH5kYr02iupYl9UYOiuh5fHqVjL/q723fnHyyqf61J9rtv+fiL/vsV6RJBDNnzYkfIx8yg1yXj7TrJNE04pZ26k65pgJESjIN7CCOlX9aXYn2D7mG17aqMtcwgepkFRrqVlI5SK5jlcdUibefyGTXpKafZxtujtIEPqsQH9KnACgBQAB0ApfWl2D2Hmecww392cWWlXsvOMvF5K/XMm3I+ma6Pw94durK+/tDU5IxOI2jjghJKoGIJJY4yflHYAe/WukorKeIlJWWhpGkou5Ut4LePUbyaKXdNLs81NwOzAwOOoyPWrdZljFImvapI8bKknk7GIwGwpzg96065zUz7y6mi1rToI3xFP5vmLgfNhciqPiPQZ9TeG70+VEuoVKeXL9yVTg4JHKnI4PPfj007j7H/aNn5/8Ax8/P9n6+nzdOOnrVuqjJwd0JpSVmecz22o2ZIvdKu0A/jhj85T7jZk4+oFVW1KzjcJNcxwueiynYfybFeoUhAYEMAQeoNdSxXdGDoLozzNby2fGy4ibPTDg5p5miAyZEA/3hXoMmnWMpJls7dyeCWiU5/SuT8AaPpraNqDtp1oWXW9TUMYFyALyYAdOw4qvrMewvYPuYz39nGMyXUCjrlpAKSO+gnGbXzLr/AK9omlz/AN8g16TFZ2sP+ptoo+c/IgFTUvrS7B7DzPP7fSdZvmAt9PNsh/5bXjBAPogyxPsQPrXW2OkQ6Z4dOnSTs0eyQyzNhclyzO3oOWJ9q06rakjSaVdoilmaBwFAySdp4rCpWlU0exrCmo7ElrHHFZwxwPviSNVRs53ADg5FS1W01Gj0q0R1KssCAqRgg7RxVmsTQKKKKACiiigClqVlJefZPKZR5Fykzbj1AznHvzV2szWpZIv7P8qRk33sattONwOcg+1adABRRRQA2SRYonkfIVFLHAJ4HsK858BeOfDWteOfFNrpWrQ3U1/fxz2yRhj5kaWcCs3TgBkYc9xXpFcL4M+F+meDvGniLxBaBS+rSgwIF/49ozhnUH/akyfTCrQB3VFFFABUF7M1tYXE6AFoomcA9MgE1PUV15P2Ob7V/qfLbzOv3cc9OelADbKZrmwt53ADSxK5A6ZIBqHR7KTT9JhtZmVnj3ZKHI5Yn+tWLXyfscP2X/U+Wvl9fu44689Ko+HZZJ9Bt5JpGkc7ss5yT8x70AadFFFABXn3xV8WaHollpllq2ox2tw2qafdKkgbmKO7jZ2Bxj5QpJr0GuI+Jvw0sPiRp+mwXjiGWxvElEoHLQkgSx56jco/NVoA67TtQtdW023v9OmE9rcoJIZQCA6noRnsas0yGGO3gjhgRY4o1CIijAUAYAFPoAKKKKAKVreyT6tf2rqoS28vYQOTuXJzV2qlv9j/ALRvPI/4+fk+0dfT5evHT0q3QBSurKSfVrC6RlCW3mbwTydy4GKu1mX0sia9pcaSMqSedvUHAbCjGR3rToAKKKKAK2o6ha6Tptxf6jMILW2QyTSkEhFHUnHYVw/wq8WaHrdlqdlpOoxXVwuqahdMkYPEUl3IyMTjHzBgRXfTQx3EEkM6LJFIpR0YZDAjBBri/hl8NLD4b6fqUFm4mlvrx5TKRysIJEUeep2qfzZqAO3ooooAKgvZmtrC4nQAtFEzgHpkAmp6iuvJ+xzfav8AU+W3mdfu456c9KAG2UzXNhbzuAGliVyB0yQDU9RWvk/Y4fsv+p8tfL6/dxx156VLQAUUUUAFFFFAFS/nt4Ps32qLzPMuFSP5QdrnODz0+tW6qX9j9t+zfvNnkXCzfdzu254/WrdABRRXP6p468OaReNZ3epxfa1OPIj+Zs+h7A/UjHfFO1wJvFviW38JeHJ9Wuo2mEZCpEpwXY9Bnt6/hXE+CfjJH4o8RR6ReaZ9le4z5MiSbhkDOCMe3X9PTrb/AES58V2TW/iBVtdOkwfsURDSN6b5Og9cL/30RxWVofwl8PeHrtrzTZb5bv8A5ZTtMC0J9VG3HfoQRWsHS5GpJ83Ql3vodxRXP3us3fhq18/XWiurIMF+1Q4jkGem6MnDf8BOT/dq3o/ibR9fZ10q9WZ4xloyrI4HrtYA498ViUatV9QiefTbmKIbnkhdVGcZJBAqxVfUJXg025liO144XZTjOCASKADT4ng022ilG144UVhnOCAAaZpk9vc6dFNZReTC2dqbQuOSDwOOuafp8rz6bbSync8kKMxxjJIBNM0yx/s7TorXzPM8vPzbcZySen40AW6KKZNNFbQPNcSJFFGpZ3dgFUDqST0FAD64L4ifE6LwPc29lFYm7u54/N+Z9qquSB9eQa2IfHOlardGx8NzR6pfYJ8tX8tEA/iZiOn+6GPtVTXPh3YeLQJvFE7z3YG1HtQIlhXOdq5BJ69WJ9sdK0p8sZr2i0E720H/AA/8eW/jrTLiZLVrW4tWVZot24fNnBBx7Hiutrl9J8D2nhm08vwtcS2MhwZPN/epORnG9Tj1/hK03UPHmneHLsWfix49PmZdyPE/mpIucZwBuX6FcehOKUrSk+RaAttTqqKq6bqdlrGnx3umXCXNtKMpIh4P+B9jVqoGZ9nazRa1qM8iYin8ry2yPmwuDWhWfZ3U0utajBI+YoPK8tcD5crk1oUAVLie3j1Gzhli3TS7/KfaDswMnnqMj0q3VS4sfP1GzuvM2/Zt/wAu3O7cMde1W6ACiiucvfHvhyzvTYjUYri93bFtoDuZnzjbn7oOfUina4EnjTxZbeDPDr6pdQvPmQRRxKcbnIJAJ7DANcp4D+LsXi/XRpN3p32S4kVmhZH3K2ASQeOOAea6fUfDsniu0MHicIlmTuWygOSD2ZpMZJGei4H+9Wdonws0Hw7M1zo8t5Be5Pl3RlDNHkEYA27SOe4NaxdL2bUk+boS73O0ornNR8RS+FrZZvEzQNZlwgvYDtIJzjdETnt/CW78AVc0HxVovieKR9Dv47ryjh1AKsv4EA49+lZWdrlGvVfUInn025iiG55IXVRnGSQQKsVX1CV4NNuZYjteOF2U4zggEikAafE8Gm20Uo2vHCisM5wQADViq+nyvPpttLKdzyQozHGMkgE1YoAKKKKACiiigDK13/mG/wDX/F/WtWql/ffYvs37vf59wsP3sbd2ef0q3QAV826r8LNdnvLvVoHSTTDLJJ9skkAPlhyN5Gc4wN3fivWvFvj+1057zSbKO4ku1Ty3nj2hYiw7EnlgDn0zgZ641o/EOgxeAzqgJj0iGDy2jZfmUD5PLI9c8envjmtqNadJ3h1JaT3NjS7M6fo9nZGUzG3gSIyHq+1QM/jirVea+CfizourT2WhSC5judohimmAxKRwucHhiMfjXol5eQafZTXd5IIoIELyOewFROEoO0lYaaexy/xE0eTWNGs47aULcreIIY26SFsqR7YBLZ54U1i+CfCd7ovi/wAzVnjilW0ZoY4m3eYCwVsnj7vy8f7Qq1ZeO9L1rxhYrJHcW8EaslsZlXDTudoJwTt+XIH++c44q54w8VWGh63p3yzT3tuxd44lGBC4KkEkjGSAQP8AZHY1AHZVFdSRxWc0k6b4kjZnXGdwA5GDVLQtesvEWnfbNPZ9oYo6SDDRt1wR9COmRzVu9ha5sLiBCA0sTICemSCKBjrWSOWzhkgTZE8asi4xtBHAwKz/AAz/AMi5a/8AA/8A0M1esoWtrC3gcgtFEqEjpkACo9Mvv7R06K68vy/Mz8u7OMEjr+FAFuuZ+ImnNq/ga+sI5TFLcGNIsDO5zIu1fxOB7da6G5uYrO0mublxHDCjSSOeiqBkn8hXncnxH07UPEFgbm0uLfT7eRpBI5GTIRtVmUHhQGY9+cHHFNNp3QHJ+APhlrnh7x9YXWtFLWNBI8ZSQN5pUfd46ZBzz2Br3WuI+JHjDTvCttp8tyHkvluFnt40HYfK+T2BRmXvyenFaHgrx5pnje0mk09JIZrcjzYZeoz0II6jg/5xW9WVWr+9mtO5KstEdPXjnxH+Gt94s8by3Oi3UZlNvG9xHMxCx/wrg+4QnHt716L4r8Y6V4N0+O61eR/3rFYooly7kdcDjgZGfrWT8PfF+leKl1GazkcXrzmWaKQYKpwqY9QFVc+5PHPM05VKf72H3g7PRi/C3w8fDfg9rOWYyT/apTMMYCOp2ED2+XOe4Irs688h+IujWHiLUPLS5lsLh0fz44wVEgG12AzkqQqdBnIPBzmvQYpUnhSWFw8cihlZTkMDyCKzlJybk92NFa3nt5NRvIYots0WzzX2gb8jI56nA9at1StbKSDVr+6dlKXPl7ADyNq4Oau1IzK1D/kY9I/7bf8AoArVqpcX3kajZ2vl7vtO/wCbdjbtGenerdAEdwoe2lRpDGGQguDgrx1r5t/4VNr5lh1DdGumzSRst2zgFUdgAxXO4cEE8cCvVPFnxBsw13o1pbTzLv8AIuZ0YLhc4kVM9TjcueOfXFbus+JNCXwBNqt3I39l3EBjCovzncCuwD+8Dke2K3pValK/J1JaT3Oht4vItood7P5aBdzdWwMZNSV554F+LGm+KLu30ieKWDUDHgO3KTMq8n2JwTg/n69zqWpWukabNfX8nlwQrlmxk9cAAdySQPxrKcJQdpKzGmnscX8WPCknivSdOtrW4Ed4LkpBG33ZNy5bPpgITn2NY3wq8AXvhDxLfPq1xH9pNouyOLlWVmOTn2KdPcVt6T4503XPGUAljuLVRCYrMTKuGkY/NnBOCQqgfVhnnBj8bfELRPCviiwE7Sy3kKulxHCudsLqDg8j5tyoR7Z6ZrWFSq4exjqn0E0r8zPQKiupI4rOaSdN8SRszrjO4AcjBqj4f8Qaf4m0ePUtJlMkEmQQwwyMOqkdjVy9ha5sLiBCA0sTICemSCKxtZ2ZQ61kjls4ZIE2RPGrIuMbQRwMCpagsoWtrC3gcgtFEqEjpkACp6QBRRRQAUUUUAVL+C3n+zfapfL8u4V4/mA3OM4HPX6VbrK19ZPJs5IoZZvKu0kZYk3NgZzxViy1L7ZMY/sV5Bhd26eLap9s5680Act4g+G0Gs6vJqFrqDWbTtumQxeYGOMZXkYJx71rf8IXpbeDJPDUvmyWkqne5YbyxbduzjGc+2OMVdl1rypnj/s3UH2MV3JBlWx3Bz0qa41L7PDBJ9ivJfOXdtii3MnThhng8/oaeoHA+GPgrpfh7xBFqk2oTXrW7+ZBEYwgVh0JOTnHXtzXoGq6bDq+k3On3JYRXEZRihwR7j3FFjf/AG3f/otzb7Mf8fEezdnPT8qq/wBu/wDUK1P/AMB//r1U5zqO8ndiSS2OS0r4W/Y9Xt7q91UXENvIsojjg2F2U5GTuOBkc1oeK/h+viDVRqNpfC0mZAkqvFvV8dD1BBxx36Dp36W91L7HMI/sV5Pld26CLco9s568U6C/8+zkuPstzH5ef3UkeHbAzwO9SMz/AAr4aj8MaU1qs5uJZZDLLKV2gtgDgc4GAO5rQ1X/AJA17/17v/6Carxa15syR/2bqCb2C7ngwq57k56U681drWaSJNOvZ2UcNHFlGOM9f/rUgJtK/wCQNZf9e6f+gijTILe206KGyl86Fc7X3Bs8knkcdc1PbyNNbRSvGYmdAxQ9VJHSsDR9Rk0/SYbWbTNQZ492SlvkcsT6+9AG9d2sV7ZzWtym+GeNo5F9VYYI/I1wkHwmsUvQ1zqU9xaBs+QYwGYejOOo9cAV2t9f/Ytn+i3Nxvz/AMe8e/bjHX86IL/z7OS4+y3Mfl5/dSR4dsDPA70Ac945+H2n+OIIPtc0ltcW+RHNGM8HqCO/507wP4A07wPazrZzSXNxcY82aQYyB0AHYc1rxa15syR/2bqCb2C7ngwq57k56VNe6l9jmEf2K8nyu7dBFuUe2c9eK09pPl5L6Csr3MHx74DtfHWnW8M9y9rPaszQyqu4DdjIIyOuBVT4f/Da18DNczi8e8urhdhkKbAq5zgDJ7gc+359X9v/AOJd9r+y3P8A1x8v951x939fpUVrq32m5WH+z76Hdn55YdqjjPJzR7SfJyX0Cyvc4eT4Rp9rIt9WaKy3cRmDdIq/3Q27H4kfga9DtLaKys4bW2XZDBGsca56KowB+Qqpdat9muWh/s++m24+eKHcp4zwc1LPf+RZx3H2W5k8zH7qOPLrkZ5HasxlXT/+Rj1f/tj/AOgGtWqWn6hJfSTB7Ke2SPbsaZdpfOc8e2PU1doAqXEFvJqNnNLLtmi3+Um4DfkYPHU4HpVusfWGkg1bTbpLaedIfN3iGPcRlQBVuy1L7ZMY/sV5Bhd26eLap9s5680Acnq3wwtNQ1aa8tdQltEnkMksPlhxuJyxUkjGTk856/hWxfeCtJv/AAcPDcqyCzVfkcN84bOd+fUkkn6mrn9u/wDUK1P/AMB//r1avr/7Fs/0W5uN+f8Aj3j37cY6/nTTad0BxHg/4QaX4T1tdUN7Le3EQPkhkCKmRjOMnJxXZa5o8GvaNPp10zIkoBDp1VgQQR+IFPt9S+0QzyfYryLyV3bZYtrP14UZ5PH6ioYta82ZI/7N1BN7BdzwYVc9yc9Kqc5TfNJ3YkktjlNE+GC6drFve3+pC6S2kEkcUcHl7nBypJ3HoecCq/jj4Q2vi/XTq0WovZXEiqswMe8NgAAjkY4Arub3Uvscwj+xXk+V3boItyj2znrxQmpb7CS6+xXi7G2+U0WJG6cgZ5HP6GiE5QlzRdmDSejM/wAH+FbTwd4fTS7KRpRvMkkrjBdyACcduAOPatTUnaPSrt0YqywOQwOCDtPNQWurfablYf7Pvod2fnlh2qOM8nNJeau1rNJEmnXs7KOGjiyjHGev/wBapbbd2Msaa7SaVaO7FmaBCWJySdo5qzUdvI01tFK8ZiZ0DFD1UkdKkpAFFFFABRRRQAUUUUAFFFFAGFrXimDw9fKNXs7mHTWj3HVFUPBE2eVkwdyDGDuI29ckd9qCeK5gSa3lSWKQBkkjYMrA9wR1FOIDKQwBB4IPeuVn8HzaXcPe+CbxdJmdt8tjIpeynOSTmMH92xyfmTHPJDdKAOrormNO8aRi/j0rxRZvoWqSHbEk7hre5P8A0xm+6/f5Ttf1WunoAKKKKACiiigAooooAKZLNFCoaaRIwzBAXYDLE4A+pJAp9ct8Qf8AkBad/wBh3S//AEthoA6miiigAooooAKKKKACiiigAoqrqWp2Oj2El7ql3DaW0f3pZnCqPQc9/auZ/tbxF4rG3w9bvoeluP8AkKX0P+kSD1hgYfL/AL0n/fBoA2tc8TaZ4fWNb+ZmuZzi3s4EMs859EjXk+56DuQKuaZdXF7psNzeWMthNICWtpXVnj54DFSRnGDwTjOM1R0PwtpmgNLPaRvNfTgfaL+5cy3E/wDvOeceijCjsBWxQAUUUUAFFFFABRRRQAUUUUAFFFFABRRRQAUUUUAFFFFAFbUNOstWsJbLU7WG7tZhtkhnQOrD3Brmjo2v+F8v4ZuW1bTl66TqEx8yMccQznJ6Z+WTI/2lFddRQBi6H4r03XZpbWFpLXUIB+/0+7Typ4vcoeq8HDLlT2JrarK1zw3pfiGOIalbbpoDut7mJjHNA3qki4ZT9Dz3zWJ9q8TeExjUUk8S6Sg/4+7eMC+hA/vxKAs3flMN/sHrQB2FFUdI1rTdesBeaPeRXcBJUtGeVYdVYdVI7g4Iq9QAUUUUAFct8Qf+QFp3/Yd0v/0thrqa8r+Nnj+z8IW2kWmoadeypNf2t4lxCqlCLe5jkdOWB3bV44xyOeuAD1SiqmlXzanpFpfNazWhuYll8ifG+PcM4bBIB555q3QAUUUUAFFFc7q/jKzsdROk6VbzazrOATY2eD5QPRpXPyxL/vHJwcA0AdCzKilnIVVGSScACuSk8ZXGtyva+BLNNUKkpJqkxKWMJzg4cczEc/LHkZGCy0ieEtQ8QuLjx5eJdQnldFsyVs09pCfmnP8AvYT/AGB1rrYoo4IlihRY40AVUQYCgdgO1AHO6b4Ogjv49U8QXUmt6qh3Rz3KgR2554hiHyx8HGeWI6sa6SiigAooooAKKKKACiiigAooooAKKKKACiiigAooooAKKKKACiiigAooooAKKKKAOe1fwdZ31+2qaZPNo2sEAG/ssBpQOiyoRtlX2YEjsRXmWm/FzxHZfFv+xPE1iTooX7E1/b2UscTTBj+/G7OEJ+U8kDAIOOT7dVHWLqWzsDNAQHDAcjNYYivHD0pVp7RVyoRc5KK6l6iuS/4SK/8A70f/AHxR/wAJFf8A96P/AL4r5z/WnA9pfcv8zt+oVvI62sXxP4S0nxdaWlvrduJo7O7ju4h/toc4PsRkEehrM/4SK/8A70f/AHxR/wAJFf8A96P/AL4o/wBacD2l9y/zD6hW8jraK5L/AISK/wD70f8A3xR/wkV//ej/AO+KP9acD2l9y/zD6hW8jra57xz4qTwb4Su9W+zvd3CLttraNSWmlP3V45x3J7AGqf8AwkV//ej/AO+KsWGuXtzqEMMjJsdsHC1pT4mwVSahFSu3bZdfmKWBqxTbtocJ8NdZ8W/Ezw40Xii8uNGjtD5dwttbtBcXwPIYSH7iY+U7BuJGdy8CvU9J0bTtCsFs9Is4rSAEsUjXG5j1Zj1Zj3JyT3q7RX0xwhRRRQAUUUUAFFFFABRRRQAUUUUAFFFFABRRRQAUUUUAFFFFABRRRQAUUUUAFFFFABRRRQAVleIv+QQ3++tatZXiL/kEN/vrXl5v/uFb/CzfD/xo+qOSoorIuPEllaLqxuFlQ6UgeYFRl1K7gU55zyOccg1+QwpzqO0Ff/h7fmz6ZtLc16KwrjxXbwvOEsL6dLVFe7kijUi2yobDZYEkA5IQNis248XSC+1tXiuE06ysI7mO7thEz4YMdw3MQcgDblexzjjPRDBV59P6bS/VfIzdWKOvornbnxja2sl6gsNQuE05Ua6mjRNsasgbdywJ4PIAJ4PFWLzxPbW9w0NtaXd+Y4VuJjaopEUbfdJ3MM5AJwuTx0qfqlbT3d/+B/mvvQ1Ui+ptVc0j/kL23+/WRpeoxavpNrqFsrrDdRLKiyABgCMjOCea19I/5C9t/v1WFi44qEXupL8yarTpSa7P8jtqKKK/aj5cKKKKACiiigAooooAKKKKACiiigAooooAKKKKACiiigAooooAKKKKACiiigAooooAKKKKACsrxF/yCG/31rVrK8Rf8ghv99a8vN/9wrf4Wb4f+NH1RyVc1r3hibVtesrqGWOO1O1NQjbO6ZEcPGBgdmBznsTXS0V+R0a06MueG/8AX/DrzPpZRU1ys5m40TVoJ9Wj0p7NrfVmLu9w7K9u5QIxACkOMKDjK4PeqV34OvUtNSstOkt2t73SYrFXmkZWR41YA4CnIO7nnjHQ12dFdEcdWjtbp87Wt91l/VyHSi3f+vP7zmW8N3htvEcYkgzqsKxw/MflIhEfzccc+meKyb2f/hGtQukhvtPS4urGFJYrx3jO9EKBovlPm5HGwYOQORmu8oqqeOknaorrttta3R9kHskrcvQyPCdtNZeD9JtrqMxzRWkaujdVO0ZBro9I/wCQvbf79U6uaR/yF7b/AH6nDzdTGQm+sk/xJnHlouPZfodtRRRX7QfMBRRRQAUUUUAFFFFABRRRQAUUUUAFFFFABRRRQAUUUUAFFFFABRRRQAUUUUAFFFFABRRRQAVT1Sya/sjAjBCWByauUVjXowr05Up7PRlRk4yUlujmv+EXm/5+Y/8Avk0f8IvN/wA/Mf8A3ya6WivD/wBW8u/lf3s6vrtfv+COa/4Reb/n5j/75NH/AAi83/PzH/3ya6Wij/VvLv5X97D67X7/AII5r/hF5v8An5j/AO+TR/wi83/PzH/3ya6Wij/VvLv5X97D67X7/gjmv+EXm/5+Y/8Avk1PZ+HprW9inM6MEbJAB5reoqocPZfTmpxi7rXdiljK0k02FFFFfQHIFFFFABRRRQAUUUUAFFFFABRRRQAUUUUAFFFFABRRRQAUUUUAFFFFABRRRQAUUUUAFFFQ3l3Bp9jNeXkqw28EZkkkY8KoGSTRsG5NRUFjdi+0+C7EMsAnjEgjmADqCM4IBODS3dwbSymuBDLOYkL+VCAXfAzhQSBk/Wh6bgtdiaiq+n31vqmnW99ZSCS3uIxJG47qRkVTt/EFrc+KbzQY45hdWdvHcSOVGwq5IABznPynPFFtbB0ualFFFABRRRQAUVT1bUf7J0m4vvsd3e+Qu77PZxeZLJ7KuRk1ajffGr7WXcAdrDBHsaAHUUUUAFFFFABRRRQAUUUUAFFFFABRRRQAUUUUAFFFFABRRRQAUUUUAFFFFABRRRQAUUUUAFcf8Rpi1joumksItT1i2t5tvdAxcg+x2Y/Guwrm/HWkzan4dWaxi829025iv7aMAZd4m3bRnuy7l/Gi9mm+6/MLXTS7P8jH+JF7bQvYWt94q1PRoZw5+yaNAzXl0Rg5V1DFVXv8vOetZnwp1u8ufEPiDRXvtZvtPslgltJNcQi6AcMTkkAlTjIJHStvWvDU/iq707xR4T8RyaLfG08pblbVLhJIGIbaUfGDnvTPDfg3/hCtX1nxFqfiOfUvttujXct5GqlTHklgwOAuDgLjjHWiPu35vMb1WnkTfD6RoZfEulZJi0/WZlhGOFSQLLtH0LtXPX+hXfiH4ya5Zwa3faRb/wBl2rTyac4jnf5n2gSEHaOucDJ4HrXWeBNNns9Dnvr6IxXmr3cuoTRt1TzD8in3CBQfcGs/WvAWo3vi288RaJ4nn0a+ntorZPLtVlRQpJO9WOHznjgEEdeooas436LX1tb8wvfmt1f63/IxbfWtQ03w74m0fW/FjWbaJdxwprUtt5szQyKrqu3+KTBK5AJ6HBrC8Pa7JpXxG0Kz0fW/Fuo6fqTTR3Q8Qo5jJWMsvll1UgjqQB0xXaSfDGB/CsmnnV7s6rJerqLau6q0jXS/dcp02jGAvTHfvVe2+G+sSeJ9I1/X/Gdzq17pkrMqPZRxQlGUgqEU/KxyPmyenSmt9f60/wA/89xO3K7ef/AMaxtNf8U+Fb7xtH4s1OyuXS5ezsYHAtI4kLKqtHjLMQv3sggnjpUWhz6x42i0Hw+/iHUtOt4dBgv7y6s59t1cSOdqjzSCQBtJPrmue1vUNPtptX0HSvFGv6Ol08+fC/8AZHmTyyMWz5UwBCxseeD0zWtrcVv4O0nwwdQ1jUfCusWukpbNq8Nh9rtmHG6B1GcsDyOAPc0o2tfpp+Uvv1t/w5Ut2lvr+a/S6DUL3XtH0v4kWs/iC/u5dMgtBaXJlKPGCmcjaQFYjGSuMnmteew1jxR8Tb7SR4m1bS9Mi0i1mkWwuNjmQlsbWIO3POSBk4HNZ3hDwhceJ9D8Zl9WvZrbX2hjg1S9tNjz7Vy0gi+XCZOFHHAr0XTfC/8AZ/i681z7Z5n2qygtPI8rG3yy3zbs853dMcetO2qv5fl/mS3p7v8AWq/yZ5/B4j17TvDN74fXWJZ9RTxEmiW2p3Ch5FicKwdv7zhSeT3xV6fR9X8JeOfCNnF4r1jU9PvbuYTRahcb3LCFj94AZTvtOcEAirnibwvYaN4b8Q3OqSahdw6lqaX4fTbfM1i/yhXA3fMFK5JA6E8VyfhdpvFvxE8P6haeLr7xXHpbzPPctphs7e2Qx7QuMDdISRz6UQd2u+l/uX63HKyT7a2+9/pY9xooopCCiiigAooooAKKKKACiiigAooooAKKKKACiiigAooooAKKKKACiiigAooooAKKKKACiiigAooooAKKKKACiiigAooooAKKKKACiiigAooooAKKKKACiiigAooooAKKKKACiiigAooooAKKKKACiiigAooooAKKKKACiiigAooooAKKKKACiiigAooooAKKKKACiiigAooooAKKKKACiiigAooooAKKKKACiiigAooooA//2Q=="/>
          <p:cNvSpPr>
            <a:spLocks noChangeAspect="1" noChangeArrowheads="1"/>
          </p:cNvSpPr>
          <p:nvPr/>
        </p:nvSpPr>
        <p:spPr bwMode="auto">
          <a:xfrm>
            <a:off x="-381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8" name="AutoShape 4" descr="data:image/jpeg;base64,/9j/4AAQSkZJRgABAQEAYABgAAD/4RDQRXhpZgAATU0AKgAAAAgABAE7AAIAAAADSm8AAIdpAAQAAAABAAAISpydAAEAAAAGAAAQwuocAAcAAAgMAAAAPgAAAAA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kAMAAgAAABQAABCYkAQAAgAAABQAABCskpEAAgAAAAM2OAAAkpIAAgAAAAM2OAAA6hwABwAACAwAAAiM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xNzowMzozMSAxNzowOTozOAAyMDE3OjAzOjMxIDE3OjA5OjM4AAAASgBvAAAA/+ELFWh0dHA6Ly9ucy5hZG9iZS5jb20veGFwLzEuMC8APD94cGFja2V0IGJlZ2luPSfvu78nIGlkPSdXNU0wTXBDZWhpSHpyZVN6TlRjemtjOWQnPz4NCjx4OnhtcG1ldGEgeG1sbnM6eD0iYWRvYmU6bnM6bWV0YS8iPjxyZGY6UkRGIHhtbG5zOnJkZj0iaHR0cDovL3d3dy53My5vcmcvMTk5OS8wMi8yMi1yZGYtc3ludGF4LW5zIyI+PHJkZjpEZXNjcmlwdGlvbiByZGY6YWJvdXQ9InV1aWQ6ZmFmNWJkZDUtYmEzZC0xMWRhLWFkMzEtZDMzZDc1MTgyZjFiIiB4bWxuczpkYz0iaHR0cDovL3B1cmwub3JnL2RjL2VsZW1lbnRzLzEuMS8iLz48cmRmOkRlc2NyaXB0aW9uIHJkZjphYm91dD0idXVpZDpmYWY1YmRkNS1iYTNkLTExZGEtYWQzMS1kMzNkNzUxODJmMWIiIHhtbG5zOnhtcD0iaHR0cDovL25zLmFkb2JlLmNvbS94YXAvMS4wLyI+PHhtcDpDcmVhdGVEYXRlPjIwMTctMDMtMzFUMTc6MDk6MzguNjgzPC94bXA6Q3JlYXRlRGF0ZT48L3JkZjpEZXNjcmlwdGlvbj48cmRmOkRlc2NyaXB0aW9uIHJkZjphYm91dD0idXVpZDpmYWY1YmRkNS1iYTNkLTExZGEtYWQzMS1kMzNkNzUxODJmMWIiIHhtbG5zOmRjPSJodHRwOi8vcHVybC5vcmcvZGMvZWxlbWVudHMvMS4xLyI+PGRjOmNyZWF0b3I+PHJkZjpTZXEgeG1sbnM6cmRmPSJodHRwOi8vd3d3LnczLm9yZy8xOTk5LzAyLzIyLXJkZi1zeW50YXgtbnMjIj48cmRmOmxpPkpvPC9yZGY6bGk+PC9yZGY6U2VxPg0KCQkJPC9kYzpjcmVhdG9yPjwvcmRmOkRlc2NyaXB0aW9uPjwvcmRmOlJERj48L3g6eG1wbWV0YT4N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PD94cGFja2V0IGVuZD0ndyc/Pv/bAEMABwUFBgUEBwYFBggHBwgKEQsKCQkKFQ8QDBEYFRoZGBUYFxseJyEbHSUdFxgiLiIlKCkrLCsaIC8zLyoyJyorKv/bAEMBBwgICgkKFAsLFCocGBwqKioqKioqKioqKioqKioqKioqKioqKioqKioqKioqKioqKioqKioqKioqKioqKioqKv/AABEIAYABLAMBIgACEQEDEQH/xAAfAAABBQEBAQEBAQAAAAAAAAAAAQIDBAUGBwgJCgv/xAC1EAACAQMDAgQDBQUEBAAAAX0BAgMABBEFEiExQQYTUWEHInEUMoGRoQgjQrHBFVLR8CQzYnKCCQoWFxgZGiUmJygpKjQ1Njc4OTpDREVGR0hJSlNUVVZXWFlaY2RlZmdoaWpzdHV2d3h5eoOEhYaHiImKkpOUlZaXmJmaoqOkpaanqKmqsrO0tba3uLm6wsPExcbHyMnK0tPU1dbX2Nna4eLj5OXm5+jp6vHy8/T19vf4+fr/xAAfAQADAQEBAQEBAQEBAAAAAAAAAQIDBAUGBwgJCgv/xAC1EQACAQIEBAMEBwUEBAABAncAAQIDEQQFITEGEkFRB2FxEyIygQgUQpGhscEJIzNS8BVictEKFiQ04SXxFxgZGiYnKCkqNTY3ODk6Q0RFRkdISUpTVFVWV1hZWmNkZWZnaGlqc3R1dnd4eXqCg4SFhoeIiYqSk5SVlpeYmZqio6Slpqeoqaqys7S1tre4ubrCw8TFxsfIycrS09TV1tfY2dri4+Tl5ufo6ery8/T19vf4+fr/2gAMAwEAAhEDEQA/APpGiiigAooooAKKKKACiiigAooooAKKKKACiiigAoqnf6vp+lhTqF5Dblvuq7gM30HU/hWRJ4204f8AHrbX11/uW+zP/fwrVxpzlsiXKK3Z0dFcs3jRz/qtIm/7azIv8i1R/wDCZ3v/AEB4/wDwM/8AsK09hU7fkT7WHc62iuTXxnd5+fR1x/s3eT/6CKkXxsi487SL0epjaJgPzcH9KXsKnYPaQ7nUUVhQ+MtGfAnnktDjJ+0wtGo/4ERt/WtqGaK4hWWCRJY3GVdGBBHsRWcoSj8SLUk9h9FFFSMKKKKACiiigAooooAKKKKACiiigAooooAKKKKACiiigAooooAKKKKACiiigAooooAKKKKACq+oSyQaZdSwECSOF2QkZAIBIqxVXVP+QRef9cH/APQTTW4meW2N9boqyX+YLyYAyy3HWViOoc8H2GePQVqKwZQVIIPQiorZQ1jCGAIMa5B+lRHSbHJKWyRE9TFmMn/vnFey7HnFuiqY02Nf9XcXS/8Abw7f+hE0psX/AIb66Uem5T/NaVkBboqp9gJ+9eXTe+8D+QpP7Ltycu9xJ7NcyEflnFGgE89zBbJuuZo4l9XYD+dSeFrxk8W2qadG8VpdCQTkqVSUhCQQp7gr97HTjmoIdPs7Z98FtEj93CDcfx61o6P/AMjTpn+/J/6KapnbkfoXD4kd9RRRXkHeFFFFABRRRQAUUUUAFFFFABRRRQAUUUUAFFFFABRRRQAUUUUAFFFFABRRRQAUUUUAFFFFABVXVP8AkEXn/XB//QTVqquqf8gi8/64P/6Cacd0J7Hntp/x5Qf9c1/lUtRWn/HlB/1zX+VS17D3PPCuUn0+z134g3CajaQXdvp9giqk8QdQ8jkk4IxnCj866usVvDjLqt5f2msahaveMrSpEIWX5V2jG+NiOPeokrtFJ6Mh8OAW+r63Y2vFjbTxrAgPyxExgsi+gBwcds10FVrGwt9NtvItUKqWLszElnY8lmJ5JPrVmmlZWE9WFWdH/wCRp0z/AH5P/RTVWqzo/wDyNOmf78n/AKKalP4X6McPiR31FFFeSd4UUUUAFFFFABRRRQAUUUUAFFFFABRRRQAUUUUAFFFFABRRRQAUUUUAFFFFABRRRQAUUUUAFMliSeF4pBlJFKsPUEYNPooA4W48Mavpo22iJqVsgwm1hHMB6EHCn65H0rPkaeAkXVjewEdS9s5X/voAr+telUV1LEy6q5g6Meh5cdUsA4RryBHPRXkCn8jS/wBo2P8Az+W//f1f8a9PIDAhgCD1BrP1a9stGso7m6t96SXNvbARopO6aZIlPOOA0gJ9s9elX9aX8v4/8An2HmcAdSsVUk3tuAOpMq8frRHqFrP/AMe0ouP+uAMn/oOa9Fu7jT9KtXvb+W2sreLl55mWNEyccscAcnFRaXr+ja2ZP7F1ax1HyseZ9kuUl2Z6Z2k4o+tLpH8f+AHsO7OJhttSux/oek3j57yx+QB9fMwfyBroNB8NXNrfpqGqyx+bGpEUEBJVCRgksQCxxx0AGT1rpqKyniJSVloaRpRi7hRTI5o5d/lSI+xijbWB2sOoPoaJJo4dvmyIm9gi7mA3MegHvXOaj6KKKACiiigAooooAKKKKACiqkWq6fPLHFDf20kkjuiIkyksycOAM8le47d6t0AFFFFABRRRQAUUUUAFFFFABRRRQAUUUUAFFFFABRRRQAUUUUAFFFFABXOeO/8AkXbX/sM6X/6X29dHXOeO/wDkXbX/ALDOl/8Apfb0AZfxMe4urfQtGsYoZ59Q1WI+TNIY0dIszMCwViB8g52nr0rH1nXdQ0XxffazrlhawXtjoMj2dvZ3DTRzAyqD5kjIhBDbMDbjDMc13OseGdM165tLnUUufPs9/kS215NbtHuADYMbqeQMUy08JaLaQ3kYs2uPt0flXL3k8lzJKmMbGeRmYryeM45oWn4/irDdvy/B3OT1jxDrXgme1n1TVW1j7RYXNzc2pgjjWFoo94aMooYJuIX5yx5HPrNNqmu6Hd6G+qa014dVjlN1bLbxKlsFhaQvEQu7CkAfOWzkdOldLYeEdE01ZhBZtKZ4fIdrqeS4Yxf88w0jMQn+yOPamWfgvQbFJkismkEsDWx+0XEkxWE8GNC7HYn+yuB0oeqdv63/AOAJdL/1t/wTiPDkOu2XgvRItM1WeS41AtqeoRR/ZvtkcUpLFokdNpG9stuBPUL2FSR3EniTxD4TkHiG4u7e0trnU3uUtY4d+wiNd6Mpw2HdWxgcEgKcY7GTwVoctrZwGC6X7FGYoJo7+dJljPVPNDhyv+yWI4HoKk/4Q/QxLDJFZGAw2jWSiCeSJfJOcoQrAMOSRnJBORg029W1/Wjt+n4gttf67/r+ByWla1rdx4a0y+1LxDcx32uszWlrbafFKUhyXG0bR84jx8zEqOMqTyaR8W+IfJ1DS7bUJUuxrttplpdX0MBl+YB5dwiHlnC5xgA4PODXfXnhbSL2wsrOa2dItPAFq1vcSQyQgLtwsiMGHHB5571z938NNMk1XTUsrZINJguJ726iFxL5slyyBEdWzkEDJyGBzgjnJo05vL/gr9E0HTz/AOH/AFsXvDd/qQ8Wa5ot7qD6nBYpBJHcyRIjo0gYtG2wKpwFUjjOG5z1rN8Vazqlrqd3dQ621joljCqy3FhFDctb3GQSLiNlL7NrIfkKkAkkjgjrtL0ex0W2aDToTGruXkZ3aR5GPVndiWY8DkkmqN74O0PUNQkvbqzZpZmVp0S4kSKcr0MkasEkIwPvA9BS6oO5yfinxRqFvpus6lpWs3rpo8W11srGFYTMFBYSPMTuGWX5YyCASPmNQat4j8RSDxFdxav/AGbbaLpMMrxw28bk3bRtIVy6n5eUBHXkYI6nq9S8A+G9Wkumv7CSRbxt88K3cyRSPx85jVwu7gfNjPvVybwto1xa6jbzWe6LU5Flu181/wB6yhQOc5AwijAwOPc0dP6/r+kNaNf1/W34nFXPifX9BuHk1bVFuGHh6bU7q3ECJHbSgqIxHgbsElh8zNnHGOlWbfWte0C+0Ma5rP8AaX27TJrm+haCNFgMUasZEKKDgk4O7OSeMdK2vF/g6LxBZXK2aRR3V8Le2uppZGw1qku9kA5GSCw6DOeTVyHwXoUFpd262cjpeQG3mMtzLI3lEY8tWZiyJ/sqQBQ9U/n+v+a+4S3V/wCtv8n955tY+INY0LwjJFp9z5MsOhJeMvlI2b68nJjPIJyCTx055Fb2o+Jtd8KapfpfagdYFrogvZomgjiSO4MgRAhUAhWO7O4sRjqK6+bwjoc7ytLYgmV4JHxK4yYOYuh6Ljp0PfNN1nw9DdQancWFrZyahqFulvL9uDvDLGpOEZQeBhm5Hrk5xim2t15/r+V/wQLz8v0v+X4s55J/Elh458PaVceIPtqXkM11fxNaxLsCKAFQqoIQs465b5fvda7yuL8J+CpdI8SXGuX0UNvM1otlDbxX015sjDbiTLMAxycALgAAd67Sh7L+uv8AkIKKKKQwooooAKKKKACiiigAri7WLWde8V+Jol8Uanpttp17Fb29vZw2hUKbWGQkmSB2JLSN3rtK5bwt/wAjd42/7CsH/pBbUATf8Ixq3/Q9a/8A9+LD/wCRaP8AhGNW/wCh61//AL8WH/yLXR0UAc5/wjGrf9D1r/8A34sP/kWj/hGNW/6HrX/+/Fh/8i10dFAHOf8ACMat/wBD1r//AH4sP/kWj/hGNW/6HrX/APvxYf8AyLXR0UAc5/wjGrf9D1r/AP34sP8A5Fo/4RjVv+h61/8A78WH/wAi10dFAHOf8Ixq3/Q9a/8A9+LD/wCRa5zxvoGq2+i2RfxlrdwsmsadHtkhsgATeQ4YbbcHKnDDtkDIIyD6NXLfEH/kBad/2HdL/wDS2GgCb/hGNW/6HrX/APvxYf8AyLR/wjGrf9D1r/8A34sP/kWujooA5z/hGNW/6HrX/wDvxYf/ACLR/wAIxq3/AEPWv/8Afiw/+Ra6OigDnP8AhGNW/wCh61//AL8WH/yLR/wjGrf9D1r/AP34sP8A5Fro6KAOc/4RjVv+h61//vxYf/ItH/CMat/0PWv/APfiw/8AkWujooA5z/hGNW/6HrX/APvxYf8AyLR/wjGrf9D1r/8A34sP/kWujooA5z/hGNW/6HrX/wDvxYf/ACLR4Gvr6+8P3B1O8kvp7bUr20FxKiK7pFcyRoWCKq52qM4Aro65b4ff8gLUf+w7qn/pbNQB1NFFFABRRRQAUUUUAFFFFABRRRQBXvb620+ES3knloW2g7Seevb6UyfU7O2s47qebbDLjY20nORkcAZ6UX9j9t+zfvNnkXCzfdzu254/WrdAFSx1Oz1Hf9im8zy8bvlIxnOOo9jVX/hJtI/5+/8AyE/+FMuvFeiWsjRtfpNIpwyWytMwPoQgOPxqlJ42tQ2INNv5h/e2Ig/8ecH9K1VKb6EOcV1NjUtQsrOIR38xjWYMowGyR35HTrXkHwk8HaxonjnxRrWsa3qF5pVtKY7Rp7mRxc5RT5rqfvMsYRcn3HYV6E3jOU/6vSJPbzJ1H54zTR4yu886QmPa7/8AsKr2FTt+QvaQ7mzF4i0ueZIorrc8jBVHlsMk8DtU17rFjp8wivJ/LcruA2MeOnYe1Ya+NCP9ZpFx/wBs5Yz/ADIqaPxtp5Gbm1v7Yd98Hmf+iy1J0ai6B7SPc2P7Ts/7O+3+d/o39/afXHTGetRWuu6deXKwW1xvlfO1djDOBnuPalsNc0zU3KWN9DLIBkxBsOB7qeR+VTak7R6VdujFWWByGBwQdp5rJpp2Zad9izVSx1Oz1Hf9im8zy8bvlIxnOOo9jTtNdpNKtHdizNAhLE5JO0c03TLH+ztOitfM8zy8/NtxnJJ6fjSGV4vEWlzzJFFdbnkYKo8thkngdqmvdYsdPmEV5P5bldwGxjx07D2pb/VtP0xQdQvYLfd91ZHALfQdT+FZUvjXTAD9mhvbr/rnblM/i+0VcacpbIlyS3ZrQanZ3NnJdQTboYs722kYwMngjPSvIPjRomo+NG0R/BesXkd2t3HDPbxSyRptLgpMRwMxsAc9cc/w16E3jXI/daPdD/rrJGv8mNRnxldZ+XSFx/tXWD/6DWnsKnYn2kO5o2l9pnh6xt9Jmv5pJLSJI2kn3yO+FHzM2DknqTnvWh/adn/Z32/zv9G/v7T646Yz1rAXxnMMeZpDe+y4U/zAqRPG0G7E2l38Y/vARsP0fP6UvYVOwe0h3Nmy1ix1CYxWc/mOF3EbGHHTuPeoZfEWlwTPFLdbXjYqw8tjgjg9qrweMNEmID3v2Zs4xdRtDz9XAB/A1tKyuoZGDKRkEHINZyjKO6LTT2GxSpPCksR3JIoZTjGQeRT6zLGWR9e1SN5GZI/J2KTkLlTnA7Vp1IypfanZ6ds+2zeX5mdvyk5xjPQe4on1OztrOO6nm2wy42NtJzkZHAGelFxY+fqNndeZt+zb/l253bhjr2q2TgZNAFSx1Oz1Hf8AYpvM8vG75SMZzjqPY1V/4SbSP+fv/wAhP/hTLnxXolrI0bX6TSKcNHbK0zA+hCA4/GqT+NrbdiDTdQmH97YiD/x5wf0rVUpvoQ5xXU0PEUlk+kT2F/eTWYvYnjWaAsrpxjcrLyCMgg15r8DvCeseGdN1vU/FGrXV0zXEiRRvcvJGEB3vNtyfmcnd6+vJIrtW8Zyn/V6RJ7eZOo/PGaaPGV3nnSEx7Xf/ANhVewqdvyF7WHc2YvEWlzzJFFdbnkYKo8thkngdqmvdYsdPmEV5P5bldwGxjx07D2rDXxow/wBZpFx/2zljP8yKmj8bafjNza39t/vQeZj/AL9lqTo1F0D2ke5sf2nZ/wBnfb/O/wBG/v7T646Yz1qK113Try5WC2uN8r52rsYZwM9x7Uthrmmam5SxvoZZAMmINhwPdTyPyqbUnaPSrt0YqywOQwOCDtPNZNNOzLTvsWaKraa7SaVaO7FmaBCWJySdo5qzSGFFFFABRRRQBma1FJL/AGf5UbPsvY2baM7QM5J9q5vx9dyLe2NpMJXsJIpJJo4gTuIKgFgOWUZPHPXJHHHValeyWf2TylU+fcpC24dAc5x78Vzfi/8A5D1h/wBe0v8A6EldGH/iIyq/AzCtbi1mixZSRMi8YjI+X2wOlT1BPYWly264topGHRmQZH0PWov7MhU5ikuY/Zbh8fkTivR0OIuUVU+wyD7t/dL6cqcfmppBYz551S7I9NsX/wARRZdwLlFVPsBP3726Yf74H8gKT+ybRv8AWrLNnqJpncfkTijQBl9caeSIrnbNKOVjjG6QH1AHI+vFdr4Z1CS58EpdaoHlZBOsgkwzMqSOuD2J2qAT3NcrDbw2ybLeGOJf7qKFH6V0/hSD7T4KaDdt82W7TdjOMzyDNc+Jt7P5/wCZvR+I37WSOWzhkgTZE8asi4xtBHAwKwBJd6X8PbiWJTDdQ28rIJFwVbLEHBrftYPs1nDBu3eVGqbsYzgYzWDqF7JqHw+vbqZVV5LaXIQYHBI/pXDD4kdUtjirO5sllIkJhvJP9Z9pP71z6lj976gkVo02SKOZCkqLIp6qwyKq/wBk2Y/1UbQj0gkaMfkpFevozzi5RVT+zyPuXl0v/bTd/wChA0hsZ/4dTu1HptiP80pWXcC5RVQWMvG7ULpvX7gz+SikOmRMf3k10/1uHA/IEUWQFieeCCItdSRxx9zIwA/WrXgy9K+JRa2AkjsJbeR2QqVjZwVwUU9OpyRwc9+1CHTrOB98VtGH/v7ct+Z5rX8Pf8jbbf8AXrN/OOoqW5Gi4fEjrree3k1G8hii2zRbPNfaBvyMjnqcD1q3VS3sfI1G8uvM3fadny7cbdox171bryTvMy+ikfXtLkSNmSPzt7AZC5UYye1c148vJRqNpZzLI+nmFpJo4wTubIALgcso549Tkjjjq7q9kg1awtUVSlz5m8kcjauRiua8Wf8AIw23/Xqf/Q66MP8AxEZVfgZh2s9rNEBZyRMi8YjI+X2wOlT1BPY2ly26e2ikYdGZBkfj1qL+zIVOYpLmP2W4fH5E4r0dDiLlFVPsMg+7f3S+nKnH5qaQWM+edUuyPTbF/wDEUWXcC5RVT7AT9+9umH++B/ICk/sm0b/WrLNnqJpncfkTijQBt9caeWEVwVmmU5SOMbpAfUY5B9+K7TwzqElz4JS61QPKyCdZBJhmZUkdcHsTtUAnua5WG3htk2W8McS/3UUKP0rp/CkH2nwU0G7b5st2m7GcZnkGa58Tb2fz/wAzej8Rv2skctnDJAmyJ41ZFxjaCOBgVLUVrB9ms4YN27yo1TdjGcDGalrzjrCiiigAooooAqX8FvP9m+1S+X5dwrx/MBucZwOev0rmfF//ACHrD/r2l/8AQkrodWtZrn7F5CbvKu45H5Awozk81z3i/wD5D1h/17S/+hJXRh/4iMqvwMyaKKK9A4zmfFUEWpaxoGlXESTQzXTzyxuoZWWOMnBB4Iyy0sNpb6T42tbPR4I7W3nspZLm3gUJGCrIEfaOAeWGe/4VoajoQv8AVbfUI9RvLK4t4miQwCMjaxBPDo3PAqW20aG3W4dpp5rm5ULLdSMBKwHQAqAFA54UAZJPWoSad/62sW2rW/rc0KKy/Ddu9r4dtIJEeNo1I2yZ3D5j1zz+dalWtSAre8P/APJPrj/evf8A0dLWDXR+FJ/s3gpp9u7ypbt9ucZxPIcVhiP4fz/zNqPxGzpX/IGsv+vdP/QRWVqsFvbeA76Gyl86FbaTa+4NnqTyOOua27Wf7TZwz7dvmxq+3OcZGcVz93azWfw6vILlNkqW0u5cg4ySe31rhh8a9TplsznaKKK9U4CO5mW3tZZ3OFjQufoBmuFsdE06D4bHV7i0gh1JrSS8+2rGFmR2y4If73cDr7V22oWSalptzZSvJGlxE0TPGQGAIwcEg81mweGkWGG3vdSvb+1h27LacRKny/dzsRS2MDgkj2rOUW2/69f0LjK1jS0+SaXTLWS6GJ3hRpB6MQM/rViuWWKxm8arJFp91bXEMjF7trOX/SCUxt83bt8sdcFuoGB3PU1onzakW5dAq94e/wCRttv+vWb+cdUaveHv+Rttv+vWb+cdRU+Blw+JHSWH/Ixax/2x/wDQDVZPFW/R7XUP7B1tftF2LX7M1niaL5ivmOueI+M7vQg1p2995+o3lr5e37Ns+bdnduGenardeUdxii+t73xYbOW1vbebT03RTyxhYLnevIjbq5UDnGMZrH8Wf8jDbf8AXqf/AEOuivLWaXWtOnjTMUHm+Y2R8uVwK53xZ/yMNt/16n/0OujD/GjKr8LMqiiivQOM5W/sbTXPiDHbahaw3dvYacX8uaMOu+R8Dg8ZwhqzoKLaeI9Z0+yUJYQCFo4l+7FIyncqjoBgKcD196sS+HWbWLrUrXV7+zlulRZFiELLhBgAb42I6nv3qG90+4sIrO10Sae3+0XTNdXCIssjfu3O5iwIyWCjJHoPas17qvbv+Zb10v8A1Y36K5/w1PrErA6w87+bZwzkSwCPypWLB0GFHTC8HJGa6CtCWrOwVveH/wDkn1x/vXv/AKOlrBro/Ck/2bwU0+3d5Ut2+3OM4nkOKwxH8P5/5mtH4jZ0r/kDWX/Xun/oIq3UVrP9ps4Z9u3zY1fbnOMjOKlrzjrCiiigAooooAz9Wuprb7F5D7fNu4434Bypzkc1S8R6DPqrQXVjMkd1bqyhJR8kitgkEjkHKjnnvwa0r/7H/o327/n4Xyev+s529Px68VbqoycHdCaUlZnnU9rqdnn7bpV0oH8cC+ep9xsy35gVUk1KzhOLidbc5xif92fybFeoUEZGDXUsV3Rg6C6M8yW9tXGVuYWHtIKX7Xbf8/EX/fYr0V7G0lOZbWB8f3owa5Twvp1k3izxorWduQuqQhQYl4H2G2PHHvVfWV2F7B9zCfUbKIEyXlumOu6VR/WljvIpx/oqzXXp9nheX/0EGvSY7aCHHkwxx46bUAqWk8Uui/EPYeZ5/b6PrV8QILD7Kh/5bXjBQPogJY/Q7frXW2OkQaZ4eOnSTs0WyQyzNhclyzO3oOWJ9q06rakjSaVdoilmaBwFAySdp4rCpWlU0exrCmo7ElrHHFZwxwPviSNVRs53ADg5FZtip13wr5WoOzfao5I5HXCnBJHGOM4q9pqNHpVojqVZYEBUjBB2jim6Z9j/ALOi/s3/AI9udnX1OevPXNZJ21NDjrnQdasCQbcahGOktsQrEerIxGPwJrOe5EIzdQ3Ntjr9ot3jH5kYr02iupYl9UYOiuh5fHqVjL/q723fnHyyqf61J9rtv+fiL/vsV6RJBDNnzYkfIx8yg1yXj7TrJNE04pZ26k65pgJESjIN7CCOlX9aXYn2D7mG17aqMtcwgepkFRrqVlI5SK5jlcdUibefyGTXpKafZxtujtIEPqsQH9KnACgBQAB0ApfWl2D2Hmecww392cWWlXsvOMvF5K/XMm3I+ma6Pw94durK+/tDU5IxOI2jjghJKoGIJJY4yflHYAe/WukorKeIlJWWhpGkou5Ut4LePUbyaKXdNLs81NwOzAwOOoyPWrdZljFImvapI8bKknk7GIwGwpzg96065zUz7y6mi1rToI3xFP5vmLgfNhciqPiPQZ9TeG70+VEuoVKeXL9yVTg4JHKnI4PPfj007j7H/aNn5/8Ax8/P9n6+nzdOOnrVuqjJwd0JpSVmecz22o2ZIvdKu0A/jhj85T7jZk4+oFVW1KzjcJNcxwueiynYfybFeoUhAYEMAQeoNdSxXdGDoLozzNby2fGy4ibPTDg5p5miAyZEA/3hXoMmnWMpJls7dyeCWiU5/SuT8AaPpraNqDtp1oWXW9TUMYFyALyYAdOw4qvrMewvYPuYz39nGMyXUCjrlpAKSO+gnGbXzLr/AK9omlz/AN8g16TFZ2sP+ptoo+c/IgFTUvrS7B7DzPP7fSdZvmAt9PNsh/5bXjBAPogyxPsQPrXW2OkQ6Z4dOnSTs0eyQyzNhclyzO3oOWJ9q06rakjSaVdoilmaBwFAySdp4rCpWlU0exrCmo7ElrHHFZwxwPviSNVRs53ADg5FS1W01Gj0q0R1KssCAqRgg7RxVmsTQKKKKACiiigClqVlJefZPKZR5Fykzbj1AznHvzV2szWpZIv7P8qRk33sattONwOcg+1adABRRRQA2SRYonkfIVFLHAJ4HsK858BeOfDWteOfFNrpWrQ3U1/fxz2yRhj5kaWcCs3TgBkYc9xXpFcL4M+F+meDvGniLxBaBS+rSgwIF/49ozhnUH/akyfTCrQB3VFFFABUF7M1tYXE6AFoomcA9MgE1PUV15P2Ob7V/qfLbzOv3cc9OelADbKZrmwt53ADSxK5A6ZIBqHR7KTT9JhtZmVnj3ZKHI5Yn+tWLXyfscP2X/U+Wvl9fu44689Ko+HZZJ9Bt5JpGkc7ss5yT8x70AadFFFABXn3xV8WaHollpllq2ox2tw2qafdKkgbmKO7jZ2Bxj5QpJr0GuI+Jvw0sPiRp+mwXjiGWxvElEoHLQkgSx56jco/NVoA67TtQtdW023v9OmE9rcoJIZQCA6noRnsas0yGGO3gjhgRY4o1CIijAUAYAFPoAKKKKAKVreyT6tf2rqoS28vYQOTuXJzV2qlv9j/ALRvPI/4+fk+0dfT5evHT0q3QBSurKSfVrC6RlCW3mbwTydy4GKu1mX0sia9pcaSMqSedvUHAbCjGR3rToAKKKKAK2o6ha6Tptxf6jMILW2QyTSkEhFHUnHYVw/wq8WaHrdlqdlpOoxXVwuqahdMkYPEUl3IyMTjHzBgRXfTQx3EEkM6LJFIpR0YZDAjBBri/hl8NLD4b6fqUFm4mlvrx5TKRysIJEUeep2qfzZqAO3ooooAKgvZmtrC4nQAtFEzgHpkAmp6iuvJ+xzfav8AU+W3mdfu456c9KAG2UzXNhbzuAGliVyB0yQDU9RWvk/Y4fsv+p8tfL6/dxx156VLQAUUUUAFFFFAFS/nt4Ps32qLzPMuFSP5QdrnODz0+tW6qX9j9t+zfvNnkXCzfdzu254/WrdABRRXP6p468OaReNZ3epxfa1OPIj+Zs+h7A/UjHfFO1wJvFviW38JeHJ9Wuo2mEZCpEpwXY9Bnt6/hXE+CfjJH4o8RR6ReaZ9le4z5MiSbhkDOCMe3X9PTrb/AES58V2TW/iBVtdOkwfsURDSN6b5Og9cL/30RxWVofwl8PeHrtrzTZb5bv8A5ZTtMC0J9VG3HfoQRWsHS5GpJ83Ql3vodxRXP3us3fhq18/XWiurIMF+1Q4jkGem6MnDf8BOT/dq3o/ibR9fZ10q9WZ4xloyrI4HrtYA498ViUatV9QiefTbmKIbnkhdVGcZJBAqxVfUJXg025liO144XZTjOCASKADT4ng022ilG144UVhnOCAAaZpk9vc6dFNZReTC2dqbQuOSDwOOuafp8rz6bbSync8kKMxxjJIBNM0yx/s7TorXzPM8vPzbcZySen40AW6KKZNNFbQPNcSJFFGpZ3dgFUDqST0FAD64L4ifE6LwPc29lFYm7u54/N+Z9qquSB9eQa2IfHOlardGx8NzR6pfYJ8tX8tEA/iZiOn+6GPtVTXPh3YeLQJvFE7z3YG1HtQIlhXOdq5BJ69WJ9sdK0p8sZr2i0E720H/AA/8eW/jrTLiZLVrW4tWVZot24fNnBBx7Hiutrl9J8D2nhm08vwtcS2MhwZPN/epORnG9Tj1/hK03UPHmneHLsWfix49PmZdyPE/mpIucZwBuX6FcehOKUrSk+RaAttTqqKq6bqdlrGnx3umXCXNtKMpIh4P+B9jVqoGZ9nazRa1qM8iYin8ry2yPmwuDWhWfZ3U0utajBI+YoPK8tcD5crk1oUAVLie3j1Gzhli3TS7/KfaDswMnnqMj0q3VS4sfP1GzuvM2/Zt/wAu3O7cMde1W6ACiiucvfHvhyzvTYjUYri93bFtoDuZnzjbn7oOfUina4EnjTxZbeDPDr6pdQvPmQRRxKcbnIJAJ7DANcp4D+LsXi/XRpN3p32S4kVmhZH3K2ASQeOOAea6fUfDsniu0MHicIlmTuWygOSD2ZpMZJGei4H+9Wdonws0Hw7M1zo8t5Be5Pl3RlDNHkEYA27SOe4NaxdL2bUk+boS73O0ornNR8RS+FrZZvEzQNZlwgvYDtIJzjdETnt/CW78AVc0HxVovieKR9Dv47ryjh1AKsv4EA49+lZWdrlGvVfUInn025iiG55IXVRnGSQQKsVX1CV4NNuZYjteOF2U4zggEikAafE8Gm20Uo2vHCisM5wQADViq+nyvPpttLKdzyQozHGMkgE1YoAKKKKACiiigDK13/mG/wDX/F/WtWql/ffYvs37vf59wsP3sbd2ef0q3QAV826r8LNdnvLvVoHSTTDLJJ9skkAPlhyN5Gc4wN3fivWvFvj+1057zSbKO4ku1Ty3nj2hYiw7EnlgDn0zgZ641o/EOgxeAzqgJj0iGDy2jZfmUD5PLI9c8envjmtqNadJ3h1JaT3NjS7M6fo9nZGUzG3gSIyHq+1QM/jirVea+CfizourT2WhSC5judohimmAxKRwucHhiMfjXol5eQafZTXd5IIoIELyOewFROEoO0lYaaexy/xE0eTWNGs47aULcreIIY26SFsqR7YBLZ54U1i+CfCd7ovi/wAzVnjilW0ZoY4m3eYCwVsnj7vy8f7Qq1ZeO9L1rxhYrJHcW8EaslsZlXDTudoJwTt+XIH++c44q54w8VWGh63p3yzT3tuxd44lGBC4KkEkjGSAQP8AZHY1AHZVFdSRxWc0k6b4kjZnXGdwA5GDVLQtesvEWnfbNPZ9oYo6SDDRt1wR9COmRzVu9ha5sLiBCA0sTICemSCKBjrWSOWzhkgTZE8asi4xtBHAwKz/AAz/AMi5a/8AA/8A0M1esoWtrC3gcgtFEqEjpkACo9Mvv7R06K68vy/Mz8u7OMEjr+FAFuuZ+ImnNq/ga+sI5TFLcGNIsDO5zIu1fxOB7da6G5uYrO0mublxHDCjSSOeiqBkn8hXncnxH07UPEFgbm0uLfT7eRpBI5GTIRtVmUHhQGY9+cHHFNNp3QHJ+APhlrnh7x9YXWtFLWNBI8ZSQN5pUfd46ZBzz2Br3WuI+JHjDTvCttp8tyHkvluFnt40HYfK+T2BRmXvyenFaHgrx5pnje0mk09JIZrcjzYZeoz0II6jg/5xW9WVWr+9mtO5KstEdPXjnxH+Gt94s8by3Oi3UZlNvG9xHMxCx/wrg+4QnHt716L4r8Y6V4N0+O61eR/3rFYooly7kdcDjgZGfrWT8PfF+leKl1GazkcXrzmWaKQYKpwqY9QFVc+5PHPM05VKf72H3g7PRi/C3w8fDfg9rOWYyT/apTMMYCOp2ED2+XOe4Irs688h+IujWHiLUPLS5lsLh0fz44wVEgG12AzkqQqdBnIPBzmvQYpUnhSWFw8cihlZTkMDyCKzlJybk92NFa3nt5NRvIYots0WzzX2gb8jI56nA9at1StbKSDVr+6dlKXPl7ADyNq4Oau1IzK1D/kY9I/7bf8AoArVqpcX3kajZ2vl7vtO/wCbdjbtGenerdAEdwoe2lRpDGGQguDgrx1r5t/4VNr5lh1DdGumzSRst2zgFUdgAxXO4cEE8cCvVPFnxBsw13o1pbTzLv8AIuZ0YLhc4kVM9TjcueOfXFbus+JNCXwBNqt3I39l3EBjCovzncCuwD+8Dke2K3pValK/J1JaT3Oht4vItood7P5aBdzdWwMZNSV554F+LGm+KLu30ieKWDUDHgO3KTMq8n2JwTg/n69zqWpWukabNfX8nlwQrlmxk9cAAdySQPxrKcJQdpKzGmnscX8WPCknivSdOtrW4Ed4LkpBG33ZNy5bPpgITn2NY3wq8AXvhDxLfPq1xH9pNouyOLlWVmOTn2KdPcVt6T4503XPGUAljuLVRCYrMTKuGkY/NnBOCQqgfVhnnBj8bfELRPCviiwE7Sy3kKulxHCudsLqDg8j5tyoR7Z6ZrWFSq4exjqn0E0r8zPQKiupI4rOaSdN8SRszrjO4AcjBqj4f8Qaf4m0ePUtJlMkEmQQwwyMOqkdjVy9ha5sLiBCA0sTICemSCKxtZ2ZQ61kjls4ZIE2RPGrIuMbQRwMCpagsoWtrC3gcgtFEqEjpkACp6QBRRRQAUUUUAVL+C3n+zfapfL8u4V4/mA3OM4HPX6VbrK19ZPJs5IoZZvKu0kZYk3NgZzxViy1L7ZMY/sV5Bhd26eLap9s5680Act4g+G0Gs6vJqFrqDWbTtumQxeYGOMZXkYJx71rf8IXpbeDJPDUvmyWkqne5YbyxbduzjGc+2OMVdl1rypnj/s3UH2MV3JBlWx3Bz0qa41L7PDBJ9ivJfOXdtii3MnThhng8/oaeoHA+GPgrpfh7xBFqk2oTXrW7+ZBEYwgVh0JOTnHXtzXoGq6bDq+k3On3JYRXEZRihwR7j3FFjf/AG3f/otzb7Mf8fEezdnPT8qq/wBu/wDUK1P/AMB//r1U5zqO8ndiSS2OS0r4W/Y9Xt7q91UXENvIsojjg2F2U5GTuOBkc1oeK/h+viDVRqNpfC0mZAkqvFvV8dD1BBxx36Dp36W91L7HMI/sV5Pld26CLco9s568U6C/8+zkuPstzH5ef3UkeHbAzwO9SMz/AAr4aj8MaU1qs5uJZZDLLKV2gtgDgc4GAO5rQ1X/AJA17/17v/6Carxa15syR/2bqCb2C7ngwq57k56U681drWaSJNOvZ2UcNHFlGOM9f/rUgJtK/wCQNZf9e6f+gijTILe206KGyl86Fc7X3Bs8knkcdc1PbyNNbRSvGYmdAxQ9VJHSsDR9Rk0/SYbWbTNQZ492SlvkcsT6+9AG9d2sV7ZzWtym+GeNo5F9VYYI/I1wkHwmsUvQ1zqU9xaBs+QYwGYejOOo9cAV2t9f/Ytn+i3Nxvz/AMe8e/bjHX86IL/z7OS4+y3Mfl5/dSR4dsDPA70Ac945+H2n+OIIPtc0ltcW+RHNGM8HqCO/507wP4A07wPazrZzSXNxcY82aQYyB0AHYc1rxa15syR/2bqCb2C7ngwq57k56VNe6l9jmEf2K8nyu7dBFuUe2c9eK09pPl5L6Csr3MHx74DtfHWnW8M9y9rPaszQyqu4DdjIIyOuBVT4f/Da18DNczi8e8urhdhkKbAq5zgDJ7gc+359X9v/AOJd9r+y3P8A1x8v951x939fpUVrq32m5WH+z76Hdn55YdqjjPJzR7SfJyX0Cyvc4eT4Rp9rIt9WaKy3cRmDdIq/3Q27H4kfga9DtLaKys4bW2XZDBGsca56KowB+Qqpdat9muWh/s++m24+eKHcp4zwc1LPf+RZx3H2W5k8zH7qOPLrkZ5HasxlXT/+Rj1f/tj/AOgGtWqWn6hJfSTB7Ke2SPbsaZdpfOc8e2PU1doAqXEFvJqNnNLLtmi3+Um4DfkYPHU4HpVusfWGkg1bTbpLaedIfN3iGPcRlQBVuy1L7ZMY/sV5Bhd26eLap9s5680Acnq3wwtNQ1aa8tdQltEnkMksPlhxuJyxUkjGTk856/hWxfeCtJv/AAcPDcqyCzVfkcN84bOd+fUkkn6mrn9u/wDUK1P/AMB//r1avr/7Fs/0W5uN+f8Aj3j37cY6/nTTad0BxHg/4QaX4T1tdUN7Le3EQPkhkCKmRjOMnJxXZa5o8GvaNPp10zIkoBDp1VgQQR+IFPt9S+0QzyfYryLyV3bZYtrP14UZ5PH6ioYta82ZI/7N1BN7BdzwYVc9yc9Kqc5TfNJ3YkktjlNE+GC6drFve3+pC6S2kEkcUcHl7nBypJ3HoecCq/jj4Q2vi/XTq0WovZXEiqswMe8NgAAjkY4Arub3Uvscwj+xXk+V3boItyj2znrxQmpb7CS6+xXi7G2+U0WJG6cgZ5HP6GiE5QlzRdmDSejM/wAH+FbTwd4fTS7KRpRvMkkrjBdyACcduAOPatTUnaPSrt0YqywOQwOCDtPNQWurfablYf7Pvod2fnlh2qOM8nNJeau1rNJEmnXs7KOGjiyjHGev/wBapbbd2Msaa7SaVaO7FmaBCWJySdo5qzUdvI01tFK8ZiZ0DFD1UkdKkpAFFFFABRRRQAUUUUAFFFFAGFrXimDw9fKNXs7mHTWj3HVFUPBE2eVkwdyDGDuI29ckd9qCeK5gSa3lSWKQBkkjYMrA9wR1FOIDKQwBB4IPeuVn8HzaXcPe+CbxdJmdt8tjIpeynOSTmMH92xyfmTHPJDdKAOrormNO8aRi/j0rxRZvoWqSHbEk7hre5P8A0xm+6/f5Ttf1WunoAKKKKACiiigAooooAKZLNFCoaaRIwzBAXYDLE4A+pJAp9ct8Qf8AkBad/wBh3S//AEthoA6miiigAooooAKKKKACiiigAoqrqWp2Oj2El7ql3DaW0f3pZnCqPQc9/auZ/tbxF4rG3w9bvoeluP8AkKX0P+kSD1hgYfL/AL0n/fBoA2tc8TaZ4fWNb+ZmuZzi3s4EMs859EjXk+56DuQKuaZdXF7psNzeWMthNICWtpXVnj54DFSRnGDwTjOM1R0PwtpmgNLPaRvNfTgfaL+5cy3E/wDvOeceijCjsBWxQAUUUUAFFFFABRRRQAUUUUAFFFFABRRRQAUUUUAFFFFAFbUNOstWsJbLU7WG7tZhtkhnQOrD3Brmjo2v+F8v4ZuW1bTl66TqEx8yMccQznJ6Z+WTI/2lFddRQBi6H4r03XZpbWFpLXUIB+/0+7Typ4vcoeq8HDLlT2JrarK1zw3pfiGOIalbbpoDut7mJjHNA3qki4ZT9Dz3zWJ9q8TeExjUUk8S6Sg/4+7eMC+hA/vxKAs3flMN/sHrQB2FFUdI1rTdesBeaPeRXcBJUtGeVYdVYdVI7g4Iq9QAUUUUAFct8Qf+QFp3/Yd0v/0thrqa8r+Nnj+z8IW2kWmoadeypNf2t4lxCqlCLe5jkdOWB3bV44xyOeuAD1SiqmlXzanpFpfNazWhuYll8ifG+PcM4bBIB555q3QAUUUUAFFFc7q/jKzsdROk6VbzazrOATY2eD5QPRpXPyxL/vHJwcA0AdCzKilnIVVGSScACuSk8ZXGtyva+BLNNUKkpJqkxKWMJzg4cczEc/LHkZGCy0ieEtQ8QuLjx5eJdQnldFsyVs09pCfmnP8AvYT/AGB1rrYoo4IlihRY40AVUQYCgdgO1AHO6b4Ogjv49U8QXUmt6qh3Rz3KgR2554hiHyx8HGeWI6sa6SiigAooooAKKKKACiiigAooooAKKKKACiiigAooooAKKKKACiiigAooooAKKKKAOe1fwdZ31+2qaZPNo2sEAG/ssBpQOiyoRtlX2YEjsRXmWm/FzxHZfFv+xPE1iTooX7E1/b2UscTTBj+/G7OEJ+U8kDAIOOT7dVHWLqWzsDNAQHDAcjNYYivHD0pVp7RVyoRc5KK6l6iuS/4SK/8A70f/AHxR/wAJFf8A96P/AL4r5z/WnA9pfcv8zt+oVvI62sXxP4S0nxdaWlvrduJo7O7ju4h/toc4PsRkEehrM/4SK/8A70f/AHxR/wAJFf8A96P/AL4o/wBacD2l9y/zD6hW8jraK5L/AISK/wD70f8A3xR/wkV//ej/AO+KP9acD2l9y/zD6hW8jra57xz4qTwb4Su9W+zvd3CLttraNSWmlP3V45x3J7AGqf8AwkV//ej/AO+KsWGuXtzqEMMjJsdsHC1pT4mwVSahFSu3bZdfmKWBqxTbtocJ8NdZ8W/Ezw40Xii8uNGjtD5dwttbtBcXwPIYSH7iY+U7BuJGdy8CvU9J0bTtCsFs9Is4rSAEsUjXG5j1Zj1Zj3JyT3q7RX0xwhRRRQAUUUUAFFFFABRRRQAUUUUAFFFFABRRRQAUUUUAFFFFABRRRQAUUUUAFFFFABRRRQAVleIv+QQ3++tatZXiL/kEN/vrXl5v/uFb/CzfD/xo+qOSoorIuPEllaLqxuFlQ6UgeYFRl1K7gU55zyOccg1+QwpzqO0Ff/h7fmz6ZtLc16KwrjxXbwvOEsL6dLVFe7kijUi2yobDZYEkA5IQNis248XSC+1tXiuE06ysI7mO7thEz4YMdw3MQcgDblexzjjPRDBV59P6bS/VfIzdWKOvornbnxja2sl6gsNQuE05Ua6mjRNsasgbdywJ4PIAJ4PFWLzxPbW9w0NtaXd+Y4VuJjaopEUbfdJ3MM5AJwuTx0qfqlbT3d/+B/mvvQ1Ui+ptVc0j/kL23+/WRpeoxavpNrqFsrrDdRLKiyABgCMjOCea19I/5C9t/v1WFi44qEXupL8yarTpSa7P8jtqKKK/aj5cKKKKACiiigAooooAKKKKACiiigAooooAKKKKACiiigAooooAKKKKACiiigAooooAKKKKACsrxF/yCG/31rVrK8Rf8ghv99a8vN/9wrf4Wb4f+NH1RyVc1r3hibVtesrqGWOO1O1NQjbO6ZEcPGBgdmBznsTXS0V+R0a06MueG/8AX/DrzPpZRU1ys5m40TVoJ9Wj0p7NrfVmLu9w7K9u5QIxACkOMKDjK4PeqV34OvUtNSstOkt2t73SYrFXmkZWR41YA4CnIO7nnjHQ12dFdEcdWjtbp87Wt91l/VyHSi3f+vP7zmW8N3htvEcYkgzqsKxw/MflIhEfzccc+meKyb2f/hGtQukhvtPS4urGFJYrx3jO9EKBovlPm5HGwYOQORmu8oqqeOknaorrttta3R9kHskrcvQyPCdtNZeD9JtrqMxzRWkaujdVO0ZBro9I/wCQvbf79U6uaR/yF7b/AH6nDzdTGQm+sk/xJnHlouPZfodtRRRX7QfMBRRRQAUUUUAFFFFABRRRQAUUUUAFFFFABRRRQAUUUUAFFFFABRRRQAUUUUAFFFFABRRRQAVT1Sya/sjAjBCWByauUVjXowr05Up7PRlRk4yUlujmv+EXm/5+Y/8Avk0f8IvN/wA/Mf8A3ya6WivD/wBW8u/lf3s6vrtfv+COa/4Reb/n5j/75NH/AAi83/PzH/3ya6Wij/VvLv5X97D67X7/AII5r/hF5v8An5j/AO+TR/wi83/PzH/3ya6Wij/VvLv5X97D67X7/gjmv+EXm/5+Y/8Avk1PZ+HprW9inM6MEbJAB5reoqocPZfTmpxi7rXdiljK0k02FFFFfQHIFFFFABRRRQAUUUUAFFFFABRRRQAUUUUAFFFFABRRRQAUUUUAFFFFABRRRQAUUUUAFFFQ3l3Bp9jNeXkqw28EZkkkY8KoGSTRsG5NRUFjdi+0+C7EMsAnjEgjmADqCM4IBODS3dwbSymuBDLOYkL+VCAXfAzhQSBk/Wh6bgtdiaiq+n31vqmnW99ZSCS3uIxJG47qRkVTt/EFrc+KbzQY45hdWdvHcSOVGwq5IABznPynPFFtbB0ualFFFABRRRQAUVT1bUf7J0m4vvsd3e+Qu77PZxeZLJ7KuRk1ajffGr7WXcAdrDBHsaAHUUUUAFFFFABRRRQAUUUUAFFFFABRRRQAUUUUAFFFFABRRRQAUUUUAFFFFABRRRQAUUUUAFcf8Rpi1joumksItT1i2t5tvdAxcg+x2Y/Guwrm/HWkzan4dWaxi829025iv7aMAZd4m3bRnuy7l/Gi9mm+6/MLXTS7P8jH+JF7bQvYWt94q1PRoZw5+yaNAzXl0Rg5V1DFVXv8vOetZnwp1u8ufEPiDRXvtZvtPslgltJNcQi6AcMTkkAlTjIJHStvWvDU/iq707xR4T8RyaLfG08pblbVLhJIGIbaUfGDnvTPDfg3/hCtX1nxFqfiOfUvttujXct5GqlTHklgwOAuDgLjjHWiPu35vMb1WnkTfD6RoZfEulZJi0/WZlhGOFSQLLtH0LtXPX+hXfiH4ya5Zwa3faRb/wBl2rTyac4jnf5n2gSEHaOucDJ4HrXWeBNNns9Dnvr6IxXmr3cuoTRt1TzD8in3CBQfcGs/WvAWo3vi288RaJ4nn0a+ntorZPLtVlRQpJO9WOHznjgEEdeooas436LX1tb8wvfmt1f63/IxbfWtQ03w74m0fW/FjWbaJdxwprUtt5szQyKrqu3+KTBK5AJ6HBrC8Pa7JpXxG0Kz0fW/Fuo6fqTTR3Q8Qo5jJWMsvll1UgjqQB0xXaSfDGB/CsmnnV7s6rJerqLau6q0jXS/dcp02jGAvTHfvVe2+G+sSeJ9I1/X/Gdzq17pkrMqPZRxQlGUgqEU/KxyPmyenSmt9f60/wA/89xO3K7ef/AMaxtNf8U+Fb7xtH4s1OyuXS5ezsYHAtI4kLKqtHjLMQv3sggnjpUWhz6x42i0Hw+/iHUtOt4dBgv7y6s59t1cSOdqjzSCQBtJPrmue1vUNPtptX0HSvFGv6Ol08+fC/8AZHmTyyMWz5UwBCxseeD0zWtrcVv4O0nwwdQ1jUfCusWukpbNq8Nh9rtmHG6B1GcsDyOAPc0o2tfpp+Uvv1t/w5Ut2lvr+a/S6DUL3XtH0v4kWs/iC/u5dMgtBaXJlKPGCmcjaQFYjGSuMnmteew1jxR8Tb7SR4m1bS9Mi0i1mkWwuNjmQlsbWIO3POSBk4HNZ3hDwhceJ9D8Zl9WvZrbX2hjg1S9tNjz7Vy0gi+XCZOFHHAr0XTfC/8AZ/i681z7Z5n2qygtPI8rG3yy3zbs853dMcetO2qv5fl/mS3p7v8AWq/yZ5/B4j17TvDN74fXWJZ9RTxEmiW2p3Ch5FicKwdv7zhSeT3xV6fR9X8JeOfCNnF4r1jU9PvbuYTRahcb3LCFj94AZTvtOcEAirnibwvYaN4b8Q3OqSahdw6lqaX4fTbfM1i/yhXA3fMFK5JA6E8VyfhdpvFvxE8P6haeLr7xXHpbzPPctphs7e2Qx7QuMDdISRz6UQd2u+l/uX63HKyT7a2+9/pY9xooopCCiiigAooooAKKKKACiiigAooooAKKKKACiiigAooooAKKKKACiiigAooooAKKKKACiiigAooooAKKKKACiiigAooooAKKKKACiiigAooooAKKKKACiiigAooooAKKKKACiiigAooooAKKKKACiiigAooooAKKKKACiiigAooooAKKKKACiiigAooooAKKKKACiiigAooooAKKKKACiiigAooooAKKKKACiiigAooooA//2Q=="/>
          <p:cNvSpPr>
            <a:spLocks noChangeAspect="1" noChangeArrowheads="1"/>
          </p:cNvSpPr>
          <p:nvPr/>
        </p:nvSpPr>
        <p:spPr bwMode="auto">
          <a:xfrm>
            <a:off x="-381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0" name="AutoShape 6" descr="data:image/jpeg;base64,/9j/4AAQSkZJRgABAQEAYABgAAD/4RDQRXhpZgAATU0AKgAAAAgABAE7AAIAAAADSm8AAIdpAAQAAAABAAAISpydAAEAAAAGAAAQwuocAAcAAAgMAAAAPgAAAAA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kAMAAgAAABQAABCYkAQAAgAAABQAABCskpEAAgAAAAM2OAAAkpIAAgAAAAM2OAAA6hwABwAACAwAAAiM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xNzowMzozMSAxNzowOTozOAAyMDE3OjAzOjMxIDE3OjA5OjM4AAAASgBvAAAA/+ELFWh0dHA6Ly9ucy5hZG9iZS5jb20veGFwLzEuMC8APD94cGFja2V0IGJlZ2luPSfvu78nIGlkPSdXNU0wTXBDZWhpSHpyZVN6TlRjemtjOWQnPz4NCjx4OnhtcG1ldGEgeG1sbnM6eD0iYWRvYmU6bnM6bWV0YS8iPjxyZGY6UkRGIHhtbG5zOnJkZj0iaHR0cDovL3d3dy53My5vcmcvMTk5OS8wMi8yMi1yZGYtc3ludGF4LW5zIyI+PHJkZjpEZXNjcmlwdGlvbiByZGY6YWJvdXQ9InV1aWQ6ZmFmNWJkZDUtYmEzZC0xMWRhLWFkMzEtZDMzZDc1MTgyZjFiIiB4bWxuczpkYz0iaHR0cDovL3B1cmwub3JnL2RjL2VsZW1lbnRzLzEuMS8iLz48cmRmOkRlc2NyaXB0aW9uIHJkZjphYm91dD0idXVpZDpmYWY1YmRkNS1iYTNkLTExZGEtYWQzMS1kMzNkNzUxODJmMWIiIHhtbG5zOnhtcD0iaHR0cDovL25zLmFkb2JlLmNvbS94YXAvMS4wLyI+PHhtcDpDcmVhdGVEYXRlPjIwMTctMDMtMzFUMTc6MDk6MzguNjgzPC94bXA6Q3JlYXRlRGF0ZT48L3JkZjpEZXNjcmlwdGlvbj48cmRmOkRlc2NyaXB0aW9uIHJkZjphYm91dD0idXVpZDpmYWY1YmRkNS1iYTNkLTExZGEtYWQzMS1kMzNkNzUxODJmMWIiIHhtbG5zOmRjPSJodHRwOi8vcHVybC5vcmcvZGMvZWxlbWVudHMvMS4xLyI+PGRjOmNyZWF0b3I+PHJkZjpTZXEgeG1sbnM6cmRmPSJodHRwOi8vd3d3LnczLm9yZy8xOTk5LzAyLzIyLXJkZi1zeW50YXgtbnMjIj48cmRmOmxpPkpvPC9yZGY6bGk+PC9yZGY6U2VxPg0KCQkJPC9kYzpjcmVhdG9yPjwvcmRmOkRlc2NyaXB0aW9uPjwvcmRmOlJERj48L3g6eG1wbWV0YT4N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PD94cGFja2V0IGVuZD0ndyc/Pv/bAEMABwUFBgUEBwYFBggHBwgKEQsKCQkKFQ8QDBEYFRoZGBUYFxseJyEbHSUdFxgiLiIlKCkrLCsaIC8zLyoyJyorKv/bAEMBBwgICgkKFAsLFCocGBwqKioqKioqKioqKioqKioqKioqKioqKioqKioqKioqKioqKioqKioqKioqKioqKioqKv/AABEIAYABLAMBIgACEQEDEQH/xAAfAAABBQEBAQEBAQAAAAAAAAAAAQIDBAUGBwgJCgv/xAC1EAACAQMDAgQDBQUEBAAAAX0BAgMABBEFEiExQQYTUWEHInEUMoGRoQgjQrHBFVLR8CQzYnKCCQoWFxgZGiUmJygpKjQ1Njc4OTpDREVGR0hJSlNUVVZXWFlaY2RlZmdoaWpzdHV2d3h5eoOEhYaHiImKkpOUlZaXmJmaoqOkpaanqKmqsrO0tba3uLm6wsPExcbHyMnK0tPU1dbX2Nna4eLj5OXm5+jp6vHy8/T19vf4+fr/xAAfAQADAQEBAQEBAQEBAAAAAAAAAQIDBAUGBwgJCgv/xAC1EQACAQIEBAMEBwUEBAABAncAAQIDEQQFITEGEkFRB2FxEyIygQgUQpGhscEJIzNS8BVictEKFiQ04SXxFxgZGiYnKCkqNTY3ODk6Q0RFRkdISUpTVFVWV1hZWmNkZWZnaGlqc3R1dnd4eXqCg4SFhoeIiYqSk5SVlpeYmZqio6Slpqeoqaqys7S1tre4ubrCw8TFxsfIycrS09TV1tfY2dri4+Tl5ufo6ery8/T19vf4+fr/2gAMAwEAAhEDEQA/APpGiiigAooooAKKKKACiiigAooooAKKKKACiiigAoqnf6vp+lhTqF5Dblvuq7gM30HU/hWRJ4204f8AHrbX11/uW+zP/fwrVxpzlsiXKK3Z0dFcs3jRz/qtIm/7azIv8i1R/wDCZ3v/AEB4/wDwM/8AsK09hU7fkT7WHc62iuTXxnd5+fR1x/s3eT/6CKkXxsi487SL0epjaJgPzcH9KXsKnYPaQ7nUUVhQ+MtGfAnnktDjJ+0wtGo/4ERt/WtqGaK4hWWCRJY3GVdGBBHsRWcoSj8SLUk9h9FFFSMKKKKACiiigAooooAKKKKACiiigAooooAKKKKACiiigAooooAKKKKACiiigAooooAKKKKACq+oSyQaZdSwECSOF2QkZAIBIqxVXVP+QRef9cH/APQTTW4meW2N9boqyX+YLyYAyy3HWViOoc8H2GePQVqKwZQVIIPQiorZQ1jCGAIMa5B+lRHSbHJKWyRE9TFmMn/vnFey7HnFuiqY02Nf9XcXS/8Abw7f+hE0psX/AIb66Uem5T/NaVkBboqp9gJ+9eXTe+8D+QpP7Ltycu9xJ7NcyEflnFGgE89zBbJuuZo4l9XYD+dSeFrxk8W2qadG8VpdCQTkqVSUhCQQp7gr97HTjmoIdPs7Z98FtEj93CDcfx61o6P/AMjTpn+/J/6KapnbkfoXD4kd9RRRXkHeFFFFABRRRQAUUUUAFFFFABRRRQAUUUUAFFFFABRRRQAUUUUAFFFFABRRRQAUUUUAFFFFABVXVP8AkEXn/XB//QTVqquqf8gi8/64P/6Cacd0J7Hntp/x5Qf9c1/lUtRWn/HlB/1zX+VS17D3PPCuUn0+z134g3CajaQXdvp9giqk8QdQ8jkk4IxnCj866usVvDjLqt5f2msahaveMrSpEIWX5V2jG+NiOPeokrtFJ6Mh8OAW+r63Y2vFjbTxrAgPyxExgsi+gBwcds10FVrGwt9NtvItUKqWLszElnY8lmJ5JPrVmmlZWE9WFWdH/wCRp0z/AH5P/RTVWqzo/wDyNOmf78n/AKKalP4X6McPiR31FFFeSd4UUUUAFFFFABRRRQAUUUUAFFFFABRRRQAUUUUAFFFFABRRRQAUUUUAFFFFABRRRQAUUUUAFMliSeF4pBlJFKsPUEYNPooA4W48Mavpo22iJqVsgwm1hHMB6EHCn65H0rPkaeAkXVjewEdS9s5X/voAr+telUV1LEy6q5g6Meh5cdUsA4RryBHPRXkCn8jS/wBo2P8Az+W//f1f8a9PIDAhgCD1BrP1a9stGso7m6t96SXNvbARopO6aZIlPOOA0gJ9s9elX9aX8v4/8An2HmcAdSsVUk3tuAOpMq8frRHqFrP/AMe0ouP+uAMn/oOa9Fu7jT9KtXvb+W2sreLl55mWNEyccscAcnFRaXr+ja2ZP7F1ax1HyseZ9kuUl2Z6Z2k4o+tLpH8f+AHsO7OJhttSux/oek3j57yx+QB9fMwfyBroNB8NXNrfpqGqyx+bGpEUEBJVCRgksQCxxx0AGT1rpqKyniJSVloaRpRi7hRTI5o5d/lSI+xijbWB2sOoPoaJJo4dvmyIm9gi7mA3MegHvXOaj6KKKACiiigAooooAKKKKACiqkWq6fPLHFDf20kkjuiIkyksycOAM8le47d6t0AFFFFABRRRQAUUUUAFFFFABRRRQAUUUUAFFFFABRRRQAUUUUAFFFFABXOeO/8AkXbX/sM6X/6X29dHXOeO/wDkXbX/ALDOl/8Apfb0AZfxMe4urfQtGsYoZ59Q1WI+TNIY0dIszMCwViB8g52nr0rH1nXdQ0XxffazrlhawXtjoMj2dvZ3DTRzAyqD5kjIhBDbMDbjDMc13OseGdM165tLnUUufPs9/kS215NbtHuADYMbqeQMUy08JaLaQ3kYs2uPt0flXL3k8lzJKmMbGeRmYryeM45oWn4/irDdvy/B3OT1jxDrXgme1n1TVW1j7RYXNzc2pgjjWFoo94aMooYJuIX5yx5HPrNNqmu6Hd6G+qa014dVjlN1bLbxKlsFhaQvEQu7CkAfOWzkdOldLYeEdE01ZhBZtKZ4fIdrqeS4Yxf88w0jMQn+yOPamWfgvQbFJkismkEsDWx+0XEkxWE8GNC7HYn+yuB0oeqdv63/AOAJdL/1t/wTiPDkOu2XgvRItM1WeS41AtqeoRR/ZvtkcUpLFokdNpG9stuBPUL2FSR3EniTxD4TkHiG4u7e0trnU3uUtY4d+wiNd6Mpw2HdWxgcEgKcY7GTwVoctrZwGC6X7FGYoJo7+dJljPVPNDhyv+yWI4HoKk/4Q/QxLDJFZGAw2jWSiCeSJfJOcoQrAMOSRnJBORg029W1/Wjt+n4gttf67/r+ByWla1rdx4a0y+1LxDcx32uszWlrbafFKUhyXG0bR84jx8zEqOMqTyaR8W+IfJ1DS7bUJUuxrttplpdX0MBl+YB5dwiHlnC5xgA4PODXfXnhbSL2wsrOa2dItPAFq1vcSQyQgLtwsiMGHHB5571z938NNMk1XTUsrZINJguJ726iFxL5slyyBEdWzkEDJyGBzgjnJo05vL/gr9E0HTz/AOH/AFsXvDd/qQ8Wa5ot7qD6nBYpBJHcyRIjo0gYtG2wKpwFUjjOG5z1rN8Vazqlrqd3dQ621joljCqy3FhFDctb3GQSLiNlL7NrIfkKkAkkjgjrtL0ex0W2aDToTGruXkZ3aR5GPVndiWY8DkkmqN74O0PUNQkvbqzZpZmVp0S4kSKcr0MkasEkIwPvA9BS6oO5yfinxRqFvpus6lpWs3rpo8W11srGFYTMFBYSPMTuGWX5YyCASPmNQat4j8RSDxFdxav/AGbbaLpMMrxw28bk3bRtIVy6n5eUBHXkYI6nq9S8A+G9Wkumv7CSRbxt88K3cyRSPx85jVwu7gfNjPvVybwto1xa6jbzWe6LU5Flu181/wB6yhQOc5AwijAwOPc0dP6/r+kNaNf1/W34nFXPifX9BuHk1bVFuGHh6bU7q3ECJHbSgqIxHgbsElh8zNnHGOlWbfWte0C+0Ma5rP8AaX27TJrm+haCNFgMUasZEKKDgk4O7OSeMdK2vF/g6LxBZXK2aRR3V8Le2uppZGw1qku9kA5GSCw6DOeTVyHwXoUFpd262cjpeQG3mMtzLI3lEY8tWZiyJ/sqQBQ9U/n+v+a+4S3V/wCtv8n955tY+INY0LwjJFp9z5MsOhJeMvlI2b68nJjPIJyCTx055Fb2o+Jtd8KapfpfagdYFrogvZomgjiSO4MgRAhUAhWO7O4sRjqK6+bwjoc7ytLYgmV4JHxK4yYOYuh6Ljp0PfNN1nw9DdQancWFrZyahqFulvL9uDvDLGpOEZQeBhm5Hrk5xim2t15/r+V/wQLz8v0v+X4s55J/Elh458PaVceIPtqXkM11fxNaxLsCKAFQqoIQs465b5fvda7yuL8J+CpdI8SXGuX0UNvM1otlDbxX015sjDbiTLMAxycALgAAd67Sh7L+uv8AkIKKKKQwooooAKKKKACiiigAri7WLWde8V+Jol8Uanpttp17Fb29vZw2hUKbWGQkmSB2JLSN3rtK5bwt/wAjd42/7CsH/pBbUATf8Ixq3/Q9a/8A9+LD/wCRaP8AhGNW/wCh61//AL8WH/yLXR0UAc5/wjGrf9D1r/8A34sP/kWj/hGNW/6HrX/+/Fh/8i10dFAHOf8ACMat/wBD1r//AH4sP/kWj/hGNW/6HrX/APvxYf8AyLXR0UAc5/wjGrf9D1r/AP34sP8A5Fo/4RjVv+h61/8A78WH/wAi10dFAHOf8Ixq3/Q9a/8A9+LD/wCRa5zxvoGq2+i2RfxlrdwsmsadHtkhsgATeQ4YbbcHKnDDtkDIIyD6NXLfEH/kBad/2HdL/wDS2GgCb/hGNW/6HrX/APvxYf8AyLR/wjGrf9D1r/8A34sP/kWujooA5z/hGNW/6HrX/wDvxYf/ACLR/wAIxq3/AEPWv/8Afiw/+Ra6OigDnP8AhGNW/wCh61//AL8WH/yLR/wjGrf9D1r/AP34sP8A5Fro6KAOc/4RjVv+h61//vxYf/ItH/CMat/0PWv/APfiw/8AkWujooA5z/hGNW/6HrX/APvxYf8AyLR/wjGrf9D1r/8A34sP/kWujooA5z/hGNW/6HrX/wDvxYf/ACLR4Gvr6+8P3B1O8kvp7bUr20FxKiK7pFcyRoWCKq52qM4Aro65b4ff8gLUf+w7qn/pbNQB1NFFFABRRRQAUUUUAFFFFABRRRQBXvb620+ES3knloW2g7Seevb6UyfU7O2s47qebbDLjY20nORkcAZ6UX9j9t+zfvNnkXCzfdzu254/WrdAFSx1Oz1Hf9im8zy8bvlIxnOOo9jVX/hJtI/5+/8AyE/+FMuvFeiWsjRtfpNIpwyWytMwPoQgOPxqlJ42tQ2INNv5h/e2Ig/8ecH9K1VKb6EOcV1NjUtQsrOIR38xjWYMowGyR35HTrXkHwk8HaxonjnxRrWsa3qF5pVtKY7Rp7mRxc5RT5rqfvMsYRcn3HYV6E3jOU/6vSJPbzJ1H54zTR4yu886QmPa7/8AsKr2FTt+QvaQ7mzF4i0ueZIorrc8jBVHlsMk8DtU17rFjp8wivJ/LcruA2MeOnYe1Ya+NCP9ZpFx/wBs5Yz/ADIqaPxtp5Gbm1v7Yd98Hmf+iy1J0ai6B7SPc2P7Ts/7O+3+d/o39/afXHTGetRWuu6deXKwW1xvlfO1djDOBnuPalsNc0zU3KWN9DLIBkxBsOB7qeR+VTak7R6VdujFWWByGBwQdp5rJpp2Zad9izVSx1Oz1Hf9im8zy8bvlIxnOOo9jTtNdpNKtHdizNAhLE5JO0c03TLH+ztOitfM8zy8/NtxnJJ6fjSGV4vEWlzzJFFdbnkYKo8thkngdqmvdYsdPmEV5P5bldwGxjx07D2pb/VtP0xQdQvYLfd91ZHALfQdT+FZUvjXTAD9mhvbr/rnblM/i+0VcacpbIlyS3ZrQanZ3NnJdQTboYs722kYwMngjPSvIPjRomo+NG0R/BesXkd2t3HDPbxSyRptLgpMRwMxsAc9cc/w16E3jXI/daPdD/rrJGv8mNRnxldZ+XSFx/tXWD/6DWnsKnYn2kO5o2l9pnh6xt9Jmv5pJLSJI2kn3yO+FHzM2DknqTnvWh/adn/Z32/zv9G/v7T646Yz1rAXxnMMeZpDe+y4U/zAqRPG0G7E2l38Y/vARsP0fP6UvYVOwe0h3Nmy1ix1CYxWc/mOF3EbGHHTuPeoZfEWlwTPFLdbXjYqw8tjgjg9qrweMNEmID3v2Zs4xdRtDz9XAB/A1tKyuoZGDKRkEHINZyjKO6LTT2GxSpPCksR3JIoZTjGQeRT6zLGWR9e1SN5GZI/J2KTkLlTnA7Vp1IypfanZ6ds+2zeX5mdvyk5xjPQe4on1OztrOO6nm2wy42NtJzkZHAGelFxY+fqNndeZt+zb/l253bhjr2q2TgZNAFSx1Oz1Hf8AYpvM8vG75SMZzjqPY1V/4SbSP+fv/wAhP/hTLnxXolrI0bX6TSKcNHbK0zA+hCA4/GqT+NrbdiDTdQmH97YiD/x5wf0rVUpvoQ5xXU0PEUlk+kT2F/eTWYvYnjWaAsrpxjcrLyCMgg15r8DvCeseGdN1vU/FGrXV0zXEiRRvcvJGEB3vNtyfmcnd6+vJIrtW8Zyn/V6RJ7eZOo/PGaaPGV3nnSEx7Xf/ANhVewqdvyF7WHc2YvEWlzzJFFdbnkYKo8thkngdqmvdYsdPmEV5P5bldwGxjx07D2rDXxow/wBZpFx/2zljP8yKmj8bafjNza39t/vQeZj/AL9lqTo1F0D2ke5sf2nZ/wBnfb/O/wBG/v7T646Yz1qK113Try5WC2uN8r52rsYZwM9x7Uthrmmam5SxvoZZAMmINhwPdTyPyqbUnaPSrt0YqywOQwOCDtPNZNNOzLTvsWaKraa7SaVaO7FmaBCWJySdo5qzSGFFFFABRRRQBma1FJL/AGf5UbPsvY2baM7QM5J9q5vx9dyLe2NpMJXsJIpJJo4gTuIKgFgOWUZPHPXJHHHValeyWf2TylU+fcpC24dAc5x78Vzfi/8A5D1h/wBe0v8A6EldGH/iIyq/AzCtbi1mixZSRMi8YjI+X2wOlT1BPYWly264topGHRmQZH0PWov7MhU5ikuY/Zbh8fkTivR0OIuUVU+wyD7t/dL6cqcfmppBYz551S7I9NsX/wARRZdwLlFVPsBP3726Yf74H8gKT+ybRv8AWrLNnqJpncfkTijQBl9caeSIrnbNKOVjjG6QH1AHI+vFdr4Z1CS58EpdaoHlZBOsgkwzMqSOuD2J2qAT3NcrDbw2ybLeGOJf7qKFH6V0/hSD7T4KaDdt82W7TdjOMzyDNc+Jt7P5/wCZvR+I37WSOWzhkgTZE8asi4xtBHAwKwBJd6X8PbiWJTDdQ28rIJFwVbLEHBrftYPs1nDBu3eVGqbsYzgYzWDqF7JqHw+vbqZVV5LaXIQYHBI/pXDD4kdUtjirO5sllIkJhvJP9Z9pP71z6lj976gkVo02SKOZCkqLIp6qwyKq/wBk2Y/1UbQj0gkaMfkpFevozzi5RVT+zyPuXl0v/bTd/wChA0hsZ/4dTu1HptiP80pWXcC5RVQWMvG7ULpvX7gz+SikOmRMf3k10/1uHA/IEUWQFieeCCItdSRxx9zIwA/WrXgy9K+JRa2AkjsJbeR2QqVjZwVwUU9OpyRwc9+1CHTrOB98VtGH/v7ct+Z5rX8Pf8jbbf8AXrN/OOoqW5Gi4fEjrree3k1G8hii2zRbPNfaBvyMjnqcD1q3VS3sfI1G8uvM3fadny7cbdox171bryTvMy+ikfXtLkSNmSPzt7AZC5UYye1c148vJRqNpZzLI+nmFpJo4wTubIALgcso549Tkjjjq7q9kg1awtUVSlz5m8kcjauRiua8Wf8AIw23/Xqf/Q66MP8AxEZVfgZh2s9rNEBZyRMi8YjI+X2wOlT1BPY2ly26e2ikYdGZBkfj1qL+zIVOYpLmP2W4fH5E4r0dDiLlFVPsMg+7f3S+nKnH5qaQWM+edUuyPTbF/wDEUWXcC5RVT7AT9+9umH++B/ICk/sm0b/WrLNnqJpncfkTijQBt9caeWEVwVmmU5SOMbpAfUY5B9+K7TwzqElz4JS61QPKyCdZBJhmZUkdcHsTtUAnua5WG3htk2W8McS/3UUKP0rp/CkH2nwU0G7b5st2m7GcZnkGa58Tb2fz/wAzej8Rv2skctnDJAmyJ41ZFxjaCOBgVLUVrB9ms4YN27yo1TdjGcDGalrzjrCiiigAooooAqX8FvP9m+1S+X5dwrx/MBucZwOev0rmfF//ACHrD/r2l/8AQkrodWtZrn7F5CbvKu45H5Awozk81z3i/wD5D1h/17S/+hJXRh/4iMqvwMyaKKK9A4zmfFUEWpaxoGlXESTQzXTzyxuoZWWOMnBB4Iyy0sNpb6T42tbPR4I7W3nspZLm3gUJGCrIEfaOAeWGe/4VoajoQv8AVbfUI9RvLK4t4miQwCMjaxBPDo3PAqW20aG3W4dpp5rm5ULLdSMBKwHQAqAFA54UAZJPWoSad/62sW2rW/rc0KKy/Ddu9r4dtIJEeNo1I2yZ3D5j1zz+dalWtSAre8P/APJPrj/evf8A0dLWDXR+FJ/s3gpp9u7ypbt9ucZxPIcVhiP4fz/zNqPxGzpX/IGsv+vdP/QRWVqsFvbeA76Gyl86FbaTa+4NnqTyOOua27Wf7TZwz7dvmxq+3OcZGcVz93azWfw6vILlNkqW0u5cg4ySe31rhh8a9TplsznaKKK9U4CO5mW3tZZ3OFjQufoBmuFsdE06D4bHV7i0gh1JrSS8+2rGFmR2y4If73cDr7V22oWSalptzZSvJGlxE0TPGQGAIwcEg81mweGkWGG3vdSvb+1h27LacRKny/dzsRS2MDgkj2rOUW2/69f0LjK1jS0+SaXTLWS6GJ3hRpB6MQM/rViuWWKxm8arJFp91bXEMjF7trOX/SCUxt83bt8sdcFuoGB3PU1onzakW5dAq94e/wCRttv+vWb+cdUaveHv+Rttv+vWb+cdRU+Blw+JHSWH/Ixax/2x/wDQDVZPFW/R7XUP7B1tftF2LX7M1niaL5ivmOueI+M7vQg1p2995+o3lr5e37Ns+bdnduGenardeUdxii+t73xYbOW1vbebT03RTyxhYLnevIjbq5UDnGMZrH8Wf8jDbf8AXqf/AEOuivLWaXWtOnjTMUHm+Y2R8uVwK53xZ/yMNt/16n/0OujD/GjKr8LMqiiivQOM5W/sbTXPiDHbahaw3dvYacX8uaMOu+R8Dg8ZwhqzoKLaeI9Z0+yUJYQCFo4l+7FIyncqjoBgKcD196sS+HWbWLrUrXV7+zlulRZFiELLhBgAb42I6nv3qG90+4sIrO10Sae3+0XTNdXCIssjfu3O5iwIyWCjJHoPas17qvbv+Zb10v8A1Y36K5/w1PrErA6w87+bZwzkSwCPypWLB0GFHTC8HJGa6CtCWrOwVveH/wDkn1x/vXv/AKOlrBro/Ck/2bwU0+3d5Ut2+3OM4nkOKwxH8P5/5mtH4jZ0r/kDWX/Xun/oIq3UVrP9ps4Z9u3zY1fbnOMjOKlrzjrCiiigAooooAz9Wuprb7F5D7fNu4434Bypzkc1S8R6DPqrQXVjMkd1bqyhJR8kitgkEjkHKjnnvwa0r/7H/o327/n4Xyev+s529Px68VbqoycHdCaUlZnnU9rqdnn7bpV0oH8cC+ep9xsy35gVUk1KzhOLidbc5xif92fybFeoUEZGDXUsV3Rg6C6M8yW9tXGVuYWHtIKX7Xbf8/EX/fYr0V7G0lOZbWB8f3owa5Twvp1k3izxorWduQuqQhQYl4H2G2PHHvVfWV2F7B9zCfUbKIEyXlumOu6VR/WljvIpx/oqzXXp9nheX/0EGvSY7aCHHkwxx46bUAqWk8Uui/EPYeZ5/b6PrV8QILD7Kh/5bXjBQPogJY/Q7frXW2OkQaZ4eOnSTs0WyQyzNhclyzO3oOWJ9q06rakjSaVdoilmaBwFAySdp4rCpWlU0exrCmo7ElrHHFZwxwPviSNVRs53ADg5FZtip13wr5WoOzfao5I5HXCnBJHGOM4q9pqNHpVojqVZYEBUjBB2jim6Z9j/ALOi/s3/AI9udnX1OevPXNZJ21NDjrnQdasCQbcahGOktsQrEerIxGPwJrOe5EIzdQ3Ntjr9ot3jH5kYr02iupYl9UYOiuh5fHqVjL/q723fnHyyqf61J9rtv+fiL/vsV6RJBDNnzYkfIx8yg1yXj7TrJNE04pZ26k65pgJESjIN7CCOlX9aXYn2D7mG17aqMtcwgepkFRrqVlI5SK5jlcdUibefyGTXpKafZxtujtIEPqsQH9KnACgBQAB0ApfWl2D2Hmecww392cWWlXsvOMvF5K/XMm3I+ma6Pw94durK+/tDU5IxOI2jjghJKoGIJJY4yflHYAe/WukorKeIlJWWhpGkou5Ut4LePUbyaKXdNLs81NwOzAwOOoyPWrdZljFImvapI8bKknk7GIwGwpzg96065zUz7y6mi1rToI3xFP5vmLgfNhciqPiPQZ9TeG70+VEuoVKeXL9yVTg4JHKnI4PPfj007j7H/aNn5/8Ax8/P9n6+nzdOOnrVuqjJwd0JpSVmecz22o2ZIvdKu0A/jhj85T7jZk4+oFVW1KzjcJNcxwueiynYfybFeoUhAYEMAQeoNdSxXdGDoLozzNby2fGy4ibPTDg5p5miAyZEA/3hXoMmnWMpJls7dyeCWiU5/SuT8AaPpraNqDtp1oWXW9TUMYFyALyYAdOw4qvrMewvYPuYz39nGMyXUCjrlpAKSO+gnGbXzLr/AK9omlz/AN8g16TFZ2sP+ptoo+c/IgFTUvrS7B7DzPP7fSdZvmAt9PNsh/5bXjBAPogyxPsQPrXW2OkQ6Z4dOnSTs0eyQyzNhclyzO3oOWJ9q06rakjSaVdoilmaBwFAySdp4rCpWlU0exrCmo7ElrHHFZwxwPviSNVRs53ADg5FS1W01Gj0q0R1KssCAqRgg7RxVmsTQKKKKACiiigClqVlJefZPKZR5Fykzbj1AznHvzV2szWpZIv7P8qRk33sattONwOcg+1adABRRRQA2SRYonkfIVFLHAJ4HsK858BeOfDWteOfFNrpWrQ3U1/fxz2yRhj5kaWcCs3TgBkYc9xXpFcL4M+F+meDvGniLxBaBS+rSgwIF/49ozhnUH/akyfTCrQB3VFFFABUF7M1tYXE6AFoomcA9MgE1PUV15P2Ob7V/qfLbzOv3cc9OelADbKZrmwt53ADSxK5A6ZIBqHR7KTT9JhtZmVnj3ZKHI5Yn+tWLXyfscP2X/U+Wvl9fu44689Ko+HZZJ9Bt5JpGkc7ss5yT8x70AadFFFABXn3xV8WaHollpllq2ox2tw2qafdKkgbmKO7jZ2Bxj5QpJr0GuI+Jvw0sPiRp+mwXjiGWxvElEoHLQkgSx56jco/NVoA67TtQtdW023v9OmE9rcoJIZQCA6noRnsas0yGGO3gjhgRY4o1CIijAUAYAFPoAKKKKAKVreyT6tf2rqoS28vYQOTuXJzV2qlv9j/ALRvPI/4+fk+0dfT5evHT0q3QBSurKSfVrC6RlCW3mbwTydy4GKu1mX0sia9pcaSMqSedvUHAbCjGR3rToAKKKKAK2o6ha6Tptxf6jMILW2QyTSkEhFHUnHYVw/wq8WaHrdlqdlpOoxXVwuqahdMkYPEUl3IyMTjHzBgRXfTQx3EEkM6LJFIpR0YZDAjBBri/hl8NLD4b6fqUFm4mlvrx5TKRysIJEUeep2qfzZqAO3ooooAKgvZmtrC4nQAtFEzgHpkAmp6iuvJ+xzfav8AU+W3mdfu456c9KAG2UzXNhbzuAGliVyB0yQDU9RWvk/Y4fsv+p8tfL6/dxx156VLQAUUUUAFFFFAFS/nt4Ps32qLzPMuFSP5QdrnODz0+tW6qX9j9t+zfvNnkXCzfdzu254/WrdABRRXP6p468OaReNZ3epxfa1OPIj+Zs+h7A/UjHfFO1wJvFviW38JeHJ9Wuo2mEZCpEpwXY9Bnt6/hXE+CfjJH4o8RR6ReaZ9le4z5MiSbhkDOCMe3X9PTrb/AES58V2TW/iBVtdOkwfsURDSN6b5Og9cL/30RxWVofwl8PeHrtrzTZb5bv8A5ZTtMC0J9VG3HfoQRWsHS5GpJ83Ql3vodxRXP3us3fhq18/XWiurIMF+1Q4jkGem6MnDf8BOT/dq3o/ibR9fZ10q9WZ4xloyrI4HrtYA498ViUatV9QiefTbmKIbnkhdVGcZJBAqxVfUJXg025liO144XZTjOCASKADT4ng022ilG144UVhnOCAAaZpk9vc6dFNZReTC2dqbQuOSDwOOuafp8rz6bbSync8kKMxxjJIBNM0yx/s7TorXzPM8vPzbcZySen40AW6KKZNNFbQPNcSJFFGpZ3dgFUDqST0FAD64L4ifE6LwPc29lFYm7u54/N+Z9qquSB9eQa2IfHOlardGx8NzR6pfYJ8tX8tEA/iZiOn+6GPtVTXPh3YeLQJvFE7z3YG1HtQIlhXOdq5BJ69WJ9sdK0p8sZr2i0E720H/AA/8eW/jrTLiZLVrW4tWVZot24fNnBBx7Hiutrl9J8D2nhm08vwtcS2MhwZPN/epORnG9Tj1/hK03UPHmneHLsWfix49PmZdyPE/mpIucZwBuX6FcehOKUrSk+RaAttTqqKq6bqdlrGnx3umXCXNtKMpIh4P+B9jVqoGZ9nazRa1qM8iYin8ry2yPmwuDWhWfZ3U0utajBI+YoPK8tcD5crk1oUAVLie3j1Gzhli3TS7/KfaDswMnnqMj0q3VS4sfP1GzuvM2/Zt/wAu3O7cMde1W6ACiiucvfHvhyzvTYjUYri93bFtoDuZnzjbn7oOfUina4EnjTxZbeDPDr6pdQvPmQRRxKcbnIJAJ7DANcp4D+LsXi/XRpN3p32S4kVmhZH3K2ASQeOOAea6fUfDsniu0MHicIlmTuWygOSD2ZpMZJGei4H+9Wdonws0Hw7M1zo8t5Be5Pl3RlDNHkEYA27SOe4NaxdL2bUk+boS73O0ornNR8RS+FrZZvEzQNZlwgvYDtIJzjdETnt/CW78AVc0HxVovieKR9Dv47ryjh1AKsv4EA49+lZWdrlGvVfUInn025iiG55IXVRnGSQQKsVX1CV4NNuZYjteOF2U4zggEikAafE8Gm20Uo2vHCisM5wQADViq+nyvPpttLKdzyQozHGMkgE1YoAKKKKACiiigDK13/mG/wDX/F/WtWql/ffYvs37vf59wsP3sbd2ef0q3QAV826r8LNdnvLvVoHSTTDLJJ9skkAPlhyN5Gc4wN3fivWvFvj+1057zSbKO4ku1Ty3nj2hYiw7EnlgDn0zgZ641o/EOgxeAzqgJj0iGDy2jZfmUD5PLI9c8envjmtqNadJ3h1JaT3NjS7M6fo9nZGUzG3gSIyHq+1QM/jirVea+CfizourT2WhSC5judohimmAxKRwucHhiMfjXol5eQafZTXd5IIoIELyOewFROEoO0lYaaexy/xE0eTWNGs47aULcreIIY26SFsqR7YBLZ54U1i+CfCd7ovi/wAzVnjilW0ZoY4m3eYCwVsnj7vy8f7Qq1ZeO9L1rxhYrJHcW8EaslsZlXDTudoJwTt+XIH++c44q54w8VWGh63p3yzT3tuxd44lGBC4KkEkjGSAQP8AZHY1AHZVFdSRxWc0k6b4kjZnXGdwA5GDVLQtesvEWnfbNPZ9oYo6SDDRt1wR9COmRzVu9ha5sLiBCA0sTICemSCKBjrWSOWzhkgTZE8asi4xtBHAwKz/AAz/AMi5a/8AA/8A0M1esoWtrC3gcgtFEqEjpkACo9Mvv7R06K68vy/Mz8u7OMEjr+FAFuuZ+ImnNq/ga+sI5TFLcGNIsDO5zIu1fxOB7da6G5uYrO0mublxHDCjSSOeiqBkn8hXncnxH07UPEFgbm0uLfT7eRpBI5GTIRtVmUHhQGY9+cHHFNNp3QHJ+APhlrnh7x9YXWtFLWNBI8ZSQN5pUfd46ZBzz2Br3WuI+JHjDTvCttp8tyHkvluFnt40HYfK+T2BRmXvyenFaHgrx5pnje0mk09JIZrcjzYZeoz0II6jg/5xW9WVWr+9mtO5KstEdPXjnxH+Gt94s8by3Oi3UZlNvG9xHMxCx/wrg+4QnHt716L4r8Y6V4N0+O61eR/3rFYooly7kdcDjgZGfrWT8PfF+leKl1GazkcXrzmWaKQYKpwqY9QFVc+5PHPM05VKf72H3g7PRi/C3w8fDfg9rOWYyT/apTMMYCOp2ED2+XOe4Irs688h+IujWHiLUPLS5lsLh0fz44wVEgG12AzkqQqdBnIPBzmvQYpUnhSWFw8cihlZTkMDyCKzlJybk92NFa3nt5NRvIYots0WzzX2gb8jI56nA9at1StbKSDVr+6dlKXPl7ADyNq4Oau1IzK1D/kY9I/7bf8AoArVqpcX3kajZ2vl7vtO/wCbdjbtGenerdAEdwoe2lRpDGGQguDgrx1r5t/4VNr5lh1DdGumzSRst2zgFUdgAxXO4cEE8cCvVPFnxBsw13o1pbTzLv8AIuZ0YLhc4kVM9TjcueOfXFbus+JNCXwBNqt3I39l3EBjCovzncCuwD+8Dke2K3pValK/J1JaT3Oht4vItood7P5aBdzdWwMZNSV554F+LGm+KLu30ieKWDUDHgO3KTMq8n2JwTg/n69zqWpWukabNfX8nlwQrlmxk9cAAdySQPxrKcJQdpKzGmnscX8WPCknivSdOtrW4Ed4LkpBG33ZNy5bPpgITn2NY3wq8AXvhDxLfPq1xH9pNouyOLlWVmOTn2KdPcVt6T4503XPGUAljuLVRCYrMTKuGkY/NnBOCQqgfVhnnBj8bfELRPCviiwE7Sy3kKulxHCudsLqDg8j5tyoR7Z6ZrWFSq4exjqn0E0r8zPQKiupI4rOaSdN8SRszrjO4AcjBqj4f8Qaf4m0ePUtJlMkEmQQwwyMOqkdjVy9ha5sLiBCA0sTICemSCKxtZ2ZQ61kjls4ZIE2RPGrIuMbQRwMCpagsoWtrC3gcgtFEqEjpkACp6QBRRRQAUUUUAVL+C3n+zfapfL8u4V4/mA3OM4HPX6VbrK19ZPJs5IoZZvKu0kZYk3NgZzxViy1L7ZMY/sV5Bhd26eLap9s5680Act4g+G0Gs6vJqFrqDWbTtumQxeYGOMZXkYJx71rf8IXpbeDJPDUvmyWkqne5YbyxbduzjGc+2OMVdl1rypnj/s3UH2MV3JBlWx3Bz0qa41L7PDBJ9ivJfOXdtii3MnThhng8/oaeoHA+GPgrpfh7xBFqk2oTXrW7+ZBEYwgVh0JOTnHXtzXoGq6bDq+k3On3JYRXEZRihwR7j3FFjf/AG3f/otzb7Mf8fEezdnPT8qq/wBu/wDUK1P/AMB//r1U5zqO8ndiSS2OS0r4W/Y9Xt7q91UXENvIsojjg2F2U5GTuOBkc1oeK/h+viDVRqNpfC0mZAkqvFvV8dD1BBxx36Dp36W91L7HMI/sV5Pld26CLco9s568U6C/8+zkuPstzH5ef3UkeHbAzwO9SMz/AAr4aj8MaU1qs5uJZZDLLKV2gtgDgc4GAO5rQ1X/AJA17/17v/6Carxa15syR/2bqCb2C7ngwq57k56U681drWaSJNOvZ2UcNHFlGOM9f/rUgJtK/wCQNZf9e6f+gijTILe206KGyl86Fc7X3Bs8knkcdc1PbyNNbRSvGYmdAxQ9VJHSsDR9Rk0/SYbWbTNQZ492SlvkcsT6+9AG9d2sV7ZzWtym+GeNo5F9VYYI/I1wkHwmsUvQ1zqU9xaBs+QYwGYejOOo9cAV2t9f/Ytn+i3Nxvz/AMe8e/bjHX86IL/z7OS4+y3Mfl5/dSR4dsDPA70Ac945+H2n+OIIPtc0ltcW+RHNGM8HqCO/507wP4A07wPazrZzSXNxcY82aQYyB0AHYc1rxa15syR/2bqCb2C7ngwq57k56VNe6l9jmEf2K8nyu7dBFuUe2c9eK09pPl5L6Csr3MHx74DtfHWnW8M9y9rPaszQyqu4DdjIIyOuBVT4f/Da18DNczi8e8urhdhkKbAq5zgDJ7gc+359X9v/AOJd9r+y3P8A1x8v951x939fpUVrq32m5WH+z76Hdn55YdqjjPJzR7SfJyX0Cyvc4eT4Rp9rIt9WaKy3cRmDdIq/3Q27H4kfga9DtLaKys4bW2XZDBGsca56KowB+Qqpdat9muWh/s++m24+eKHcp4zwc1LPf+RZx3H2W5k8zH7qOPLrkZ5HasxlXT/+Rj1f/tj/AOgGtWqWn6hJfSTB7Ke2SPbsaZdpfOc8e2PU1doAqXEFvJqNnNLLtmi3+Um4DfkYPHU4HpVusfWGkg1bTbpLaedIfN3iGPcRlQBVuy1L7ZMY/sV5Bhd26eLap9s5680Acnq3wwtNQ1aa8tdQltEnkMksPlhxuJyxUkjGTk856/hWxfeCtJv/AAcPDcqyCzVfkcN84bOd+fUkkn6mrn9u/wDUK1P/AMB//r1avr/7Fs/0W5uN+f8Aj3j37cY6/nTTad0BxHg/4QaX4T1tdUN7Le3EQPkhkCKmRjOMnJxXZa5o8GvaNPp10zIkoBDp1VgQQR+IFPt9S+0QzyfYryLyV3bZYtrP14UZ5PH6ioYta82ZI/7N1BN7BdzwYVc9yc9Kqc5TfNJ3YkktjlNE+GC6drFve3+pC6S2kEkcUcHl7nBypJ3HoecCq/jj4Q2vi/XTq0WovZXEiqswMe8NgAAjkY4Arub3Uvscwj+xXk+V3boItyj2znrxQmpb7CS6+xXi7G2+U0WJG6cgZ5HP6GiE5QlzRdmDSejM/wAH+FbTwd4fTS7KRpRvMkkrjBdyACcduAOPatTUnaPSrt0YqywOQwOCDtPNQWurfablYf7Pvod2fnlh2qOM8nNJeau1rNJEmnXs7KOGjiyjHGev/wBapbbd2Msaa7SaVaO7FmaBCWJySdo5qzUdvI01tFK8ZiZ0DFD1UkdKkpAFFFFABRRRQAUUUUAFFFFAGFrXimDw9fKNXs7mHTWj3HVFUPBE2eVkwdyDGDuI29ckd9qCeK5gSa3lSWKQBkkjYMrA9wR1FOIDKQwBB4IPeuVn8HzaXcPe+CbxdJmdt8tjIpeynOSTmMH92xyfmTHPJDdKAOrormNO8aRi/j0rxRZvoWqSHbEk7hre5P8A0xm+6/f5Ttf1WunoAKKKKACiiigAooooAKZLNFCoaaRIwzBAXYDLE4A+pJAp9ct8Qf8AkBad/wBh3S//AEthoA6miiigAooooAKKKKACiiigAoqrqWp2Oj2El7ql3DaW0f3pZnCqPQc9/auZ/tbxF4rG3w9bvoeluP8AkKX0P+kSD1hgYfL/AL0n/fBoA2tc8TaZ4fWNb+ZmuZzi3s4EMs859EjXk+56DuQKuaZdXF7psNzeWMthNICWtpXVnj54DFSRnGDwTjOM1R0PwtpmgNLPaRvNfTgfaL+5cy3E/wDvOeceijCjsBWxQAUUUUAFFFFABRRRQAUUUUAFFFFABRRRQAUUUUAFFFFAFbUNOstWsJbLU7WG7tZhtkhnQOrD3Brmjo2v+F8v4ZuW1bTl66TqEx8yMccQznJ6Z+WTI/2lFddRQBi6H4r03XZpbWFpLXUIB+/0+7Typ4vcoeq8HDLlT2JrarK1zw3pfiGOIalbbpoDut7mJjHNA3qki4ZT9Dz3zWJ9q8TeExjUUk8S6Sg/4+7eMC+hA/vxKAs3flMN/sHrQB2FFUdI1rTdesBeaPeRXcBJUtGeVYdVYdVI7g4Iq9QAUUUUAFct8Qf+QFp3/Yd0v/0thrqa8r+Nnj+z8IW2kWmoadeypNf2t4lxCqlCLe5jkdOWB3bV44xyOeuAD1SiqmlXzanpFpfNazWhuYll8ifG+PcM4bBIB555q3QAUUUUAFFFc7q/jKzsdROk6VbzazrOATY2eD5QPRpXPyxL/vHJwcA0AdCzKilnIVVGSScACuSk8ZXGtyva+BLNNUKkpJqkxKWMJzg4cczEc/LHkZGCy0ieEtQ8QuLjx5eJdQnldFsyVs09pCfmnP8AvYT/AGB1rrYoo4IlihRY40AVUQYCgdgO1AHO6b4Ogjv49U8QXUmt6qh3Rz3KgR2554hiHyx8HGeWI6sa6SiigAooooAKKKKACiiigAooooAKKKKACiiigAooooAKKKKACiiigAooooAKKKKAOe1fwdZ31+2qaZPNo2sEAG/ssBpQOiyoRtlX2YEjsRXmWm/FzxHZfFv+xPE1iTooX7E1/b2UscTTBj+/G7OEJ+U8kDAIOOT7dVHWLqWzsDNAQHDAcjNYYivHD0pVp7RVyoRc5KK6l6iuS/4SK/8A70f/AHxR/wAJFf8A96P/AL4r5z/WnA9pfcv8zt+oVvI62sXxP4S0nxdaWlvrduJo7O7ju4h/toc4PsRkEehrM/4SK/8A70f/AHxR/wAJFf8A96P/AL4o/wBacD2l9y/zD6hW8jraK5L/AISK/wD70f8A3xR/wkV//ej/AO+KP9acD2l9y/zD6hW8jra57xz4qTwb4Su9W+zvd3CLttraNSWmlP3V45x3J7AGqf8AwkV//ej/AO+KsWGuXtzqEMMjJsdsHC1pT4mwVSahFSu3bZdfmKWBqxTbtocJ8NdZ8W/Ezw40Xii8uNGjtD5dwttbtBcXwPIYSH7iY+U7BuJGdy8CvU9J0bTtCsFs9Is4rSAEsUjXG5j1Zj1Zj3JyT3q7RX0xwhRRRQAUUUUAFFFFABRRRQAUUUUAFFFFABRRRQAUUUUAFFFFABRRRQAUUUUAFFFFABRRRQAVleIv+QQ3++tatZXiL/kEN/vrXl5v/uFb/CzfD/xo+qOSoorIuPEllaLqxuFlQ6UgeYFRl1K7gU55zyOccg1+QwpzqO0Ff/h7fmz6ZtLc16KwrjxXbwvOEsL6dLVFe7kijUi2yobDZYEkA5IQNis248XSC+1tXiuE06ysI7mO7thEz4YMdw3MQcgDblexzjjPRDBV59P6bS/VfIzdWKOvornbnxja2sl6gsNQuE05Ua6mjRNsasgbdywJ4PIAJ4PFWLzxPbW9w0NtaXd+Y4VuJjaopEUbfdJ3MM5AJwuTx0qfqlbT3d/+B/mvvQ1Ui+ptVc0j/kL23+/WRpeoxavpNrqFsrrDdRLKiyABgCMjOCea19I/5C9t/v1WFi44qEXupL8yarTpSa7P8jtqKKK/aj5cKKKKACiiigAooooAKKKKACiiigAooooAKKKKACiiigAooooAKKKKACiiigAooooAKKKKACsrxF/yCG/31rVrK8Rf8ghv99a8vN/9wrf4Wb4f+NH1RyVc1r3hibVtesrqGWOO1O1NQjbO6ZEcPGBgdmBznsTXS0V+R0a06MueG/8AX/DrzPpZRU1ys5m40TVoJ9Wj0p7NrfVmLu9w7K9u5QIxACkOMKDjK4PeqV34OvUtNSstOkt2t73SYrFXmkZWR41YA4CnIO7nnjHQ12dFdEcdWjtbp87Wt91l/VyHSi3f+vP7zmW8N3htvEcYkgzqsKxw/MflIhEfzccc+meKyb2f/hGtQukhvtPS4urGFJYrx3jO9EKBovlPm5HGwYOQORmu8oqqeOknaorrttta3R9kHskrcvQyPCdtNZeD9JtrqMxzRWkaujdVO0ZBro9I/wCQvbf79U6uaR/yF7b/AH6nDzdTGQm+sk/xJnHlouPZfodtRRRX7QfMBRRRQAUUUUAFFFFABRRRQAUUUUAFFFFABRRRQAUUUUAFFFFABRRRQAUUUUAFFFFABRRRQAVT1Sya/sjAjBCWByauUVjXowr05Up7PRlRk4yUlujmv+EXm/5+Y/8Avk0f8IvN/wA/Mf8A3ya6WivD/wBW8u/lf3s6vrtfv+COa/4Reb/n5j/75NH/AAi83/PzH/3ya6Wij/VvLv5X97D67X7/AII5r/hF5v8An5j/AO+TR/wi83/PzH/3ya6Wij/VvLv5X97D67X7/gjmv+EXm/5+Y/8Avk1PZ+HprW9inM6MEbJAB5reoqocPZfTmpxi7rXdiljK0k02FFFFfQHIFFFFABRRRQAUUUUAFFFFABRRRQAUUUUAFFFFABRRRQAUUUUAFFFFABRRRQAUUUUAFFFQ3l3Bp9jNeXkqw28EZkkkY8KoGSTRsG5NRUFjdi+0+C7EMsAnjEgjmADqCM4IBODS3dwbSymuBDLOYkL+VCAXfAzhQSBk/Wh6bgtdiaiq+n31vqmnW99ZSCS3uIxJG47qRkVTt/EFrc+KbzQY45hdWdvHcSOVGwq5IABznPynPFFtbB0ualFFFABRRRQAUVT1bUf7J0m4vvsd3e+Qu77PZxeZLJ7KuRk1ajffGr7WXcAdrDBHsaAHUUUUAFFFFABRRRQAUUUUAFFFFABRRRQAUUUUAFFFFABRRRQAUUUUAFFFFABRRRQAUUUUAFcf8Rpi1joumksItT1i2t5tvdAxcg+x2Y/Guwrm/HWkzan4dWaxi829025iv7aMAZd4m3bRnuy7l/Gi9mm+6/MLXTS7P8jH+JF7bQvYWt94q1PRoZw5+yaNAzXl0Rg5V1DFVXv8vOetZnwp1u8ufEPiDRXvtZvtPslgltJNcQi6AcMTkkAlTjIJHStvWvDU/iq707xR4T8RyaLfG08pblbVLhJIGIbaUfGDnvTPDfg3/hCtX1nxFqfiOfUvttujXct5GqlTHklgwOAuDgLjjHWiPu35vMb1WnkTfD6RoZfEulZJi0/WZlhGOFSQLLtH0LtXPX+hXfiH4ya5Zwa3faRb/wBl2rTyac4jnf5n2gSEHaOucDJ4HrXWeBNNns9Dnvr6IxXmr3cuoTRt1TzD8in3CBQfcGs/WvAWo3vi288RaJ4nn0a+ntorZPLtVlRQpJO9WOHznjgEEdeooas436LX1tb8wvfmt1f63/IxbfWtQ03w74m0fW/FjWbaJdxwprUtt5szQyKrqu3+KTBK5AJ6HBrC8Pa7JpXxG0Kz0fW/Fuo6fqTTR3Q8Qo5jJWMsvll1UgjqQB0xXaSfDGB/CsmnnV7s6rJerqLau6q0jXS/dcp02jGAvTHfvVe2+G+sSeJ9I1/X/Gdzq17pkrMqPZRxQlGUgqEU/KxyPmyenSmt9f60/wA/89xO3K7ef/AMaxtNf8U+Fb7xtH4s1OyuXS5ezsYHAtI4kLKqtHjLMQv3sggnjpUWhz6x42i0Hw+/iHUtOt4dBgv7y6s59t1cSOdqjzSCQBtJPrmue1vUNPtptX0HSvFGv6Ol08+fC/8AZHmTyyMWz5UwBCxseeD0zWtrcVv4O0nwwdQ1jUfCusWukpbNq8Nh9rtmHG6B1GcsDyOAPc0o2tfpp+Uvv1t/w5Ut2lvr+a/S6DUL3XtH0v4kWs/iC/u5dMgtBaXJlKPGCmcjaQFYjGSuMnmteew1jxR8Tb7SR4m1bS9Mi0i1mkWwuNjmQlsbWIO3POSBk4HNZ3hDwhceJ9D8Zl9WvZrbX2hjg1S9tNjz7Vy0gi+XCZOFHHAr0XTfC/8AZ/i681z7Z5n2qygtPI8rG3yy3zbs853dMcetO2qv5fl/mS3p7v8AWq/yZ5/B4j17TvDN74fXWJZ9RTxEmiW2p3Ch5FicKwdv7zhSeT3xV6fR9X8JeOfCNnF4r1jU9PvbuYTRahcb3LCFj94AZTvtOcEAirnibwvYaN4b8Q3OqSahdw6lqaX4fTbfM1i/yhXA3fMFK5JA6E8VyfhdpvFvxE8P6haeLr7xXHpbzPPctphs7e2Qx7QuMDdISRz6UQd2u+l/uX63HKyT7a2+9/pY9xooopCCiiigAooooAKKKKACiiigAooooAKKKKACiiigAooooAKKKKACiiigAooooAKKKKACiiigAooooAKKKKACiiigAooooAKKKKACiiigAooooAKKKKACiiigAooooAKKKKACiiigAooooAKKKKACiiigAooooAKKKKACiiigAooooAKKKKACiiigAooooAKKKKACiiigAooooAKKKKACiiigAooooAKKKKACiiigAooooA//2Q=="/>
          <p:cNvSpPr>
            <a:spLocks noChangeAspect="1" noChangeArrowheads="1"/>
          </p:cNvSpPr>
          <p:nvPr/>
        </p:nvSpPr>
        <p:spPr bwMode="auto">
          <a:xfrm>
            <a:off x="-381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9552" y="1052736"/>
            <a:ext cx="7848872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원래의 데이터 셋으로부터 관측치를 반복적으로 추출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복원 반복 추출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) </a:t>
            </a:r>
            <a:b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하여 데이터 셋을 얻는 방법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데이터의 양을 임의적으로 늘리고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데이터 셋의 분포가 고르지 않을 때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고르게 만드는 효과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2352" y="476672"/>
            <a:ext cx="7826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2) 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부트스트랩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Boostrap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2162" name="Picture 2" descr="https://mblogthumb-phinf.pstatic.net/MjAxODAzMDFfNjAg/MDAxNTE5OTEwNTM2NzI0.fQuTV9P2r5lfE8nAv2SfFaclOEhdVzjZsbPXE9rRnucg.vZCTkaQe9mOf-MJ5W7glvdN8sVRc5CgUXzndoP_3U3wg.PNG.ysd2876/image.png?type=w8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345860"/>
            <a:ext cx="5256584" cy="3747436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216488" y="5949280"/>
            <a:ext cx="874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참고 사이트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] https://m.blog.naver.com/PostView.nhn?blogId=ysd2876&amp;logNo=221219689884&amp;isFromSearchAddView=true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24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의사결정 트리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/>
              <a:pPr/>
              <a:t>2</a:t>
            </a:fld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539552" y="1783844"/>
            <a:ext cx="835292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l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분류 분석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>
              <a:spcBef>
                <a:spcPts val="600"/>
              </a:spcBef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분류 분석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(classification analysis)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은 다수의 속성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(attribute)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또는 변수를 갖는 객체를 사전에 정해진 그룹 또는 범주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(class, category)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중의 하나로 분류하여 분석하는 방법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 typeface="Wingdings" pitchFamily="2" charset="2"/>
              <a:buChar char="l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의사결정나무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(Decision Tree)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분류 모델링에 의해서 만들어진 규칙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(rule)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를 나무 모양으로 그리는 방법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의사결정이 이뤄지는 시점과 성과를 한눈에 볼 수 있다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buFont typeface="Wingdings" pitchFamily="2" charset="2"/>
              <a:buChar char="l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활용분야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고객을 분류하는 변수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규칙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특성들을 찾아내고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이를 토대로 미래 잠재 고객의 행동이나 반응을 예측하거나 유도하는데 활용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11560" y="2444889"/>
            <a:ext cx="525658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1. D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개의 전체데이터가 있다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.</a:t>
            </a:r>
            <a:b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전체데이터에서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D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개와 같은 갯수의 데이터를 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복원추출하여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D</a:t>
            </a:r>
            <a:r>
              <a:rPr kumimoji="0" lang="en-US" altLang="ko-KR" sz="1800" b="1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주머니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생성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3. D1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데이터를 학습하여 모델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트리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생성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위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번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, 3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번과 같은 방법으로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D</a:t>
            </a:r>
            <a:r>
              <a:rPr kumimoji="0" lang="en-US" altLang="ko-KR" sz="1800" b="1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m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(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주머니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생성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모델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트리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생성 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5. m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개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트리의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평균을 통해 예측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양적반응변수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회귀트리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) :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각 트리 평균 예측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 -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질적반응변수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분류트리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) :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각 트리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voting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예측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89206" y="1124744"/>
            <a:ext cx="8103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Bagging : Bootstrap Aggregating(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“주머니 통합”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6" name="AutoShape 2" descr="data:image/jpeg;base64,/9j/4AAQSkZJRgABAQEAYABgAAD/4RDQRXhpZgAATU0AKgAAAAgABAE7AAIAAAADSm8AAIdpAAQAAAABAAAISpydAAEAAAAGAAAQwuocAAcAAAgMAAAAPgAAAAA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kAMAAgAAABQAABCYkAQAAgAAABQAABCskpEAAgAAAAM2OAAAkpIAAgAAAAM2OAAA6hwABwAACAwAAAiM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xNzowMzozMSAxNzowOTozOAAyMDE3OjAzOjMxIDE3OjA5OjM4AAAASgBvAAAA/+ELFWh0dHA6Ly9ucy5hZG9iZS5jb20veGFwLzEuMC8APD94cGFja2V0IGJlZ2luPSfvu78nIGlkPSdXNU0wTXBDZWhpSHpyZVN6TlRjemtjOWQnPz4NCjx4OnhtcG1ldGEgeG1sbnM6eD0iYWRvYmU6bnM6bWV0YS8iPjxyZGY6UkRGIHhtbG5zOnJkZj0iaHR0cDovL3d3dy53My5vcmcvMTk5OS8wMi8yMi1yZGYtc3ludGF4LW5zIyI+PHJkZjpEZXNjcmlwdGlvbiByZGY6YWJvdXQ9InV1aWQ6ZmFmNWJkZDUtYmEzZC0xMWRhLWFkMzEtZDMzZDc1MTgyZjFiIiB4bWxuczpkYz0iaHR0cDovL3B1cmwub3JnL2RjL2VsZW1lbnRzLzEuMS8iLz48cmRmOkRlc2NyaXB0aW9uIHJkZjphYm91dD0idXVpZDpmYWY1YmRkNS1iYTNkLTExZGEtYWQzMS1kMzNkNzUxODJmMWIiIHhtbG5zOnhtcD0iaHR0cDovL25zLmFkb2JlLmNvbS94YXAvMS4wLyI+PHhtcDpDcmVhdGVEYXRlPjIwMTctMDMtMzFUMTc6MDk6MzguNjgzPC94bXA6Q3JlYXRlRGF0ZT48L3JkZjpEZXNjcmlwdGlvbj48cmRmOkRlc2NyaXB0aW9uIHJkZjphYm91dD0idXVpZDpmYWY1YmRkNS1iYTNkLTExZGEtYWQzMS1kMzNkNzUxODJmMWIiIHhtbG5zOmRjPSJodHRwOi8vcHVybC5vcmcvZGMvZWxlbWVudHMvMS4xLyI+PGRjOmNyZWF0b3I+PHJkZjpTZXEgeG1sbnM6cmRmPSJodHRwOi8vd3d3LnczLm9yZy8xOTk5LzAyLzIyLXJkZi1zeW50YXgtbnMjIj48cmRmOmxpPkpvPC9yZGY6bGk+PC9yZGY6U2VxPg0KCQkJPC9kYzpjcmVhdG9yPjwvcmRmOkRlc2NyaXB0aW9uPjwvcmRmOlJERj48L3g6eG1wbWV0YT4N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PD94cGFja2V0IGVuZD0ndyc/Pv/bAEMABwUFBgUEBwYFBggHBwgKEQsKCQkKFQ8QDBEYFRoZGBUYFxseJyEbHSUdFxgiLiIlKCkrLCsaIC8zLyoyJyorKv/bAEMBBwgICgkKFAsLFCocGBwqKioqKioqKioqKioqKioqKioqKioqKioqKioqKioqKioqKioqKioqKioqKioqKioqKv/AABEIAYABLAMBIgACEQEDEQH/xAAfAAABBQEBAQEBAQAAAAAAAAAAAQIDBAUGBwgJCgv/xAC1EAACAQMDAgQDBQUEBAAAAX0BAgMABBEFEiExQQYTUWEHInEUMoGRoQgjQrHBFVLR8CQzYnKCCQoWFxgZGiUmJygpKjQ1Njc4OTpDREVGR0hJSlNUVVZXWFlaY2RlZmdoaWpzdHV2d3h5eoOEhYaHiImKkpOUlZaXmJmaoqOkpaanqKmqsrO0tba3uLm6wsPExcbHyMnK0tPU1dbX2Nna4eLj5OXm5+jp6vHy8/T19vf4+fr/xAAfAQADAQEBAQEBAQEBAAAAAAAAAQIDBAUGBwgJCgv/xAC1EQACAQIEBAMEBwUEBAABAncAAQIDEQQFITEGEkFRB2FxEyIygQgUQpGhscEJIzNS8BVictEKFiQ04SXxFxgZGiYnKCkqNTY3ODk6Q0RFRkdISUpTVFVWV1hZWmNkZWZnaGlqc3R1dnd4eXqCg4SFhoeIiYqSk5SVlpeYmZqio6Slpqeoqaqys7S1tre4ubrCw8TFxsfIycrS09TV1tfY2dri4+Tl5ufo6ery8/T19vf4+fr/2gAMAwEAAhEDEQA/APpGiiigAooooAKKKKACiiigAooooAKKKKACiiigAoqnf6vp+lhTqF5Dblvuq7gM30HU/hWRJ4204f8AHrbX11/uW+zP/fwrVxpzlsiXKK3Z0dFcs3jRz/qtIm/7azIv8i1R/wDCZ3v/AEB4/wDwM/8AsK09hU7fkT7WHc62iuTXxnd5+fR1x/s3eT/6CKkXxsi487SL0epjaJgPzcH9KXsKnYPaQ7nUUVhQ+MtGfAnnktDjJ+0wtGo/4ERt/WtqGaK4hWWCRJY3GVdGBBHsRWcoSj8SLUk9h9FFFSMKKKKACiiigAooooAKKKKACiiigAooooAKKKKACiiigAooooAKKKKACiiigAooooAKKKKACq+oSyQaZdSwECSOF2QkZAIBIqxVXVP+QRef9cH/APQTTW4meW2N9boqyX+YLyYAyy3HWViOoc8H2GePQVqKwZQVIIPQiorZQ1jCGAIMa5B+lRHSbHJKWyRE9TFmMn/vnFey7HnFuiqY02Nf9XcXS/8Abw7f+hE0psX/AIb66Uem5T/NaVkBboqp9gJ+9eXTe+8D+QpP7Ltycu9xJ7NcyEflnFGgE89zBbJuuZo4l9XYD+dSeFrxk8W2qadG8VpdCQTkqVSUhCQQp7gr97HTjmoIdPs7Z98FtEj93CDcfx61o6P/AMjTpn+/J/6KapnbkfoXD4kd9RRRXkHeFFFFABRRRQAUUUUAFFFFABRRRQAUUUUAFFFFABRRRQAUUUUAFFFFABRRRQAUUUUAFFFFABVXVP8AkEXn/XB//QTVqquqf8gi8/64P/6Cacd0J7Hntp/x5Qf9c1/lUtRWn/HlB/1zX+VS17D3PPCuUn0+z134g3CajaQXdvp9giqk8QdQ8jkk4IxnCj866usVvDjLqt5f2msahaveMrSpEIWX5V2jG+NiOPeokrtFJ6Mh8OAW+r63Y2vFjbTxrAgPyxExgsi+gBwcds10FVrGwt9NtvItUKqWLszElnY8lmJ5JPrVmmlZWE9WFWdH/wCRp0z/AH5P/RTVWqzo/wDyNOmf78n/AKKalP4X6McPiR31FFFeSd4UUUUAFFFFABRRRQAUUUUAFFFFABRRRQAUUUUAFFFFABRRRQAUUUUAFFFFABRRRQAUUUUAFMliSeF4pBlJFKsPUEYNPooA4W48Mavpo22iJqVsgwm1hHMB6EHCn65H0rPkaeAkXVjewEdS9s5X/voAr+telUV1LEy6q5g6Meh5cdUsA4RryBHPRXkCn8jS/wBo2P8Az+W//f1f8a9PIDAhgCD1BrP1a9stGso7m6t96SXNvbARopO6aZIlPOOA0gJ9s9elX9aX8v4/8An2HmcAdSsVUk3tuAOpMq8frRHqFrP/AMe0ouP+uAMn/oOa9Fu7jT9KtXvb+W2sreLl55mWNEyccscAcnFRaXr+ja2ZP7F1ax1HyseZ9kuUl2Z6Z2k4o+tLpH8f+AHsO7OJhttSux/oek3j57yx+QB9fMwfyBroNB8NXNrfpqGqyx+bGpEUEBJVCRgksQCxxx0AGT1rpqKyniJSVloaRpRi7hRTI5o5d/lSI+xijbWB2sOoPoaJJo4dvmyIm9gi7mA3MegHvXOaj6KKKACiiigAooooAKKKKACiqkWq6fPLHFDf20kkjuiIkyksycOAM8le47d6t0AFFFFABRRRQAUUUUAFFFFABRRRQAUUUUAFFFFABRRRQAUUUUAFFFFABXOeO/8AkXbX/sM6X/6X29dHXOeO/wDkXbX/ALDOl/8Apfb0AZfxMe4urfQtGsYoZ59Q1WI+TNIY0dIszMCwViB8g52nr0rH1nXdQ0XxffazrlhawXtjoMj2dvZ3DTRzAyqD5kjIhBDbMDbjDMc13OseGdM165tLnUUufPs9/kS215NbtHuADYMbqeQMUy08JaLaQ3kYs2uPt0flXL3k8lzJKmMbGeRmYryeM45oWn4/irDdvy/B3OT1jxDrXgme1n1TVW1j7RYXNzc2pgjjWFoo94aMooYJuIX5yx5HPrNNqmu6Hd6G+qa014dVjlN1bLbxKlsFhaQvEQu7CkAfOWzkdOldLYeEdE01ZhBZtKZ4fIdrqeS4Yxf88w0jMQn+yOPamWfgvQbFJkismkEsDWx+0XEkxWE8GNC7HYn+yuB0oeqdv63/AOAJdL/1t/wTiPDkOu2XgvRItM1WeS41AtqeoRR/ZvtkcUpLFokdNpG9stuBPUL2FSR3EniTxD4TkHiG4u7e0trnU3uUtY4d+wiNd6Mpw2HdWxgcEgKcY7GTwVoctrZwGC6X7FGYoJo7+dJljPVPNDhyv+yWI4HoKk/4Q/QxLDJFZGAw2jWSiCeSJfJOcoQrAMOSRnJBORg029W1/Wjt+n4gttf67/r+ByWla1rdx4a0y+1LxDcx32uszWlrbafFKUhyXG0bR84jx8zEqOMqTyaR8W+IfJ1DS7bUJUuxrttplpdX0MBl+YB5dwiHlnC5xgA4PODXfXnhbSL2wsrOa2dItPAFq1vcSQyQgLtwsiMGHHB5571z938NNMk1XTUsrZINJguJ726iFxL5slyyBEdWzkEDJyGBzgjnJo05vL/gr9E0HTz/AOH/AFsXvDd/qQ8Wa5ot7qD6nBYpBJHcyRIjo0gYtG2wKpwFUjjOG5z1rN8Vazqlrqd3dQ621joljCqy3FhFDctb3GQSLiNlL7NrIfkKkAkkjgjrtL0ex0W2aDToTGruXkZ3aR5GPVndiWY8DkkmqN74O0PUNQkvbqzZpZmVp0S4kSKcr0MkasEkIwPvA9BS6oO5yfinxRqFvpus6lpWs3rpo8W11srGFYTMFBYSPMTuGWX5YyCASPmNQat4j8RSDxFdxav/AGbbaLpMMrxw28bk3bRtIVy6n5eUBHXkYI6nq9S8A+G9Wkumv7CSRbxt88K3cyRSPx85jVwu7gfNjPvVybwto1xa6jbzWe6LU5Flu181/wB6yhQOc5AwijAwOPc0dP6/r+kNaNf1/W34nFXPifX9BuHk1bVFuGHh6bU7q3ECJHbSgqIxHgbsElh8zNnHGOlWbfWte0C+0Ma5rP8AaX27TJrm+haCNFgMUasZEKKDgk4O7OSeMdK2vF/g6LxBZXK2aRR3V8Le2uppZGw1qku9kA5GSCw6DOeTVyHwXoUFpd262cjpeQG3mMtzLI3lEY8tWZiyJ/sqQBQ9U/n+v+a+4S3V/wCtv8n955tY+INY0LwjJFp9z5MsOhJeMvlI2b68nJjPIJyCTx055Fb2o+Jtd8KapfpfagdYFrogvZomgjiSO4MgRAhUAhWO7O4sRjqK6+bwjoc7ytLYgmV4JHxK4yYOYuh6Ljp0PfNN1nw9DdQancWFrZyahqFulvL9uDvDLGpOEZQeBhm5Hrk5xim2t15/r+V/wQLz8v0v+X4s55J/Elh458PaVceIPtqXkM11fxNaxLsCKAFQqoIQs465b5fvda7yuL8J+CpdI8SXGuX0UNvM1otlDbxX015sjDbiTLMAxycALgAAd67Sh7L+uv8AkIKKKKQwooooAKKKKACiiigAri7WLWde8V+Jol8Uanpttp17Fb29vZw2hUKbWGQkmSB2JLSN3rtK5bwt/wAjd42/7CsH/pBbUATf8Ixq3/Q9a/8A9+LD/wCRaP8AhGNW/wCh61//AL8WH/yLXR0UAc5/wjGrf9D1r/8A34sP/kWj/hGNW/6HrX/+/Fh/8i10dFAHOf8ACMat/wBD1r//AH4sP/kWj/hGNW/6HrX/APvxYf8AyLXR0UAc5/wjGrf9D1r/AP34sP8A5Fo/4RjVv+h61/8A78WH/wAi10dFAHOf8Ixq3/Q9a/8A9+LD/wCRa5zxvoGq2+i2RfxlrdwsmsadHtkhsgATeQ4YbbcHKnDDtkDIIyD6NXLfEH/kBad/2HdL/wDS2GgCb/hGNW/6HrX/APvxYf8AyLR/wjGrf9D1r/8A34sP/kWujooA5z/hGNW/6HrX/wDvxYf/ACLR/wAIxq3/AEPWv/8Afiw/+Ra6OigDnP8AhGNW/wCh61//AL8WH/yLR/wjGrf9D1r/AP34sP8A5Fro6KAOc/4RjVv+h61//vxYf/ItH/CMat/0PWv/APfiw/8AkWujooA5z/hGNW/6HrX/APvxYf8AyLR/wjGrf9D1r/8A34sP/kWujooA5z/hGNW/6HrX/wDvxYf/ACLR4Gvr6+8P3B1O8kvp7bUr20FxKiK7pFcyRoWCKq52qM4Aro65b4ff8gLUf+w7qn/pbNQB1NFFFABRRRQAUUUUAFFFFABRRRQBXvb620+ES3knloW2g7Seevb6UyfU7O2s47qebbDLjY20nORkcAZ6UX9j9t+zfvNnkXCzfdzu254/WrdAFSx1Oz1Hf9im8zy8bvlIxnOOo9jVX/hJtI/5+/8AyE/+FMuvFeiWsjRtfpNIpwyWytMwPoQgOPxqlJ42tQ2INNv5h/e2Ig/8ecH9K1VKb6EOcV1NjUtQsrOIR38xjWYMowGyR35HTrXkHwk8HaxonjnxRrWsa3qF5pVtKY7Rp7mRxc5RT5rqfvMsYRcn3HYV6E3jOU/6vSJPbzJ1H54zTR4yu886QmPa7/8AsKr2FTt+QvaQ7mzF4i0ueZIorrc8jBVHlsMk8DtU17rFjp8wivJ/LcruA2MeOnYe1Ya+NCP9ZpFx/wBs5Yz/ADIqaPxtp5Gbm1v7Yd98Hmf+iy1J0ai6B7SPc2P7Ts/7O+3+d/o39/afXHTGetRWuu6deXKwW1xvlfO1djDOBnuPalsNc0zU3KWN9DLIBkxBsOB7qeR+VTak7R6VdujFWWByGBwQdp5rJpp2Zad9izVSx1Oz1Hf9im8zy8bvlIxnOOo9jTtNdpNKtHdizNAhLE5JO0c03TLH+ztOitfM8zy8/NtxnJJ6fjSGV4vEWlzzJFFdbnkYKo8thkngdqmvdYsdPmEV5P5bldwGxjx07D2pb/VtP0xQdQvYLfd91ZHALfQdT+FZUvjXTAD9mhvbr/rnblM/i+0VcacpbIlyS3ZrQanZ3NnJdQTboYs722kYwMngjPSvIPjRomo+NG0R/BesXkd2t3HDPbxSyRptLgpMRwMxsAc9cc/w16E3jXI/daPdD/rrJGv8mNRnxldZ+XSFx/tXWD/6DWnsKnYn2kO5o2l9pnh6xt9Jmv5pJLSJI2kn3yO+FHzM2DknqTnvWh/adn/Z32/zv9G/v7T646Yz1rAXxnMMeZpDe+y4U/zAqRPG0G7E2l38Y/vARsP0fP6UvYVOwe0h3Nmy1ix1CYxWc/mOF3EbGHHTuPeoZfEWlwTPFLdbXjYqw8tjgjg9qrweMNEmID3v2Zs4xdRtDz9XAB/A1tKyuoZGDKRkEHINZyjKO6LTT2GxSpPCksR3JIoZTjGQeRT6zLGWR9e1SN5GZI/J2KTkLlTnA7Vp1IypfanZ6ds+2zeX5mdvyk5xjPQe4on1OztrOO6nm2wy42NtJzkZHAGelFxY+fqNndeZt+zb/l253bhjr2q2TgZNAFSx1Oz1Hf8AYpvM8vG75SMZzjqPY1V/4SbSP+fv/wAhP/hTLnxXolrI0bX6TSKcNHbK0zA+hCA4/GqT+NrbdiDTdQmH97YiD/x5wf0rVUpvoQ5xXU0PEUlk+kT2F/eTWYvYnjWaAsrpxjcrLyCMgg15r8DvCeseGdN1vU/FGrXV0zXEiRRvcvJGEB3vNtyfmcnd6+vJIrtW8Zyn/V6RJ7eZOo/PGaaPGV3nnSEx7Xf/ANhVewqdvyF7WHc2YvEWlzzJFFdbnkYKo8thkngdqmvdYsdPmEV5P5bldwGxjx07D2rDXxow/wBZpFx/2zljP8yKmj8bafjNza39t/vQeZj/AL9lqTo1F0D2ke5sf2nZ/wBnfb/O/wBG/v7T646Yz1qK113Try5WC2uN8r52rsYZwM9x7Uthrmmam5SxvoZZAMmINhwPdTyPyqbUnaPSrt0YqywOQwOCDtPNZNNOzLTvsWaKraa7SaVaO7FmaBCWJySdo5qzSGFFFFABRRRQBma1FJL/AGf5UbPsvY2baM7QM5J9q5vx9dyLe2NpMJXsJIpJJo4gTuIKgFgOWUZPHPXJHHHValeyWf2TylU+fcpC24dAc5x78Vzfi/8A5D1h/wBe0v8A6EldGH/iIyq/AzCtbi1mixZSRMi8YjI+X2wOlT1BPYWly264topGHRmQZH0PWov7MhU5ikuY/Zbh8fkTivR0OIuUVU+wyD7t/dL6cqcfmppBYz551S7I9NsX/wARRZdwLlFVPsBP3726Yf74H8gKT+ybRv8AWrLNnqJpncfkTijQBl9caeSIrnbNKOVjjG6QH1AHI+vFdr4Z1CS58EpdaoHlZBOsgkwzMqSOuD2J2qAT3NcrDbw2ybLeGOJf7qKFH6V0/hSD7T4KaDdt82W7TdjOMzyDNc+Jt7P5/wCZvR+I37WSOWzhkgTZE8asi4xtBHAwKwBJd6X8PbiWJTDdQ28rIJFwVbLEHBrftYPs1nDBu3eVGqbsYzgYzWDqF7JqHw+vbqZVV5LaXIQYHBI/pXDD4kdUtjirO5sllIkJhvJP9Z9pP71z6lj976gkVo02SKOZCkqLIp6qwyKq/wBk2Y/1UbQj0gkaMfkpFevozzi5RVT+zyPuXl0v/bTd/wChA0hsZ/4dTu1HptiP80pWXcC5RVQWMvG7ULpvX7gz+SikOmRMf3k10/1uHA/IEUWQFieeCCItdSRxx9zIwA/WrXgy9K+JRa2AkjsJbeR2QqVjZwVwUU9OpyRwc9+1CHTrOB98VtGH/v7ct+Z5rX8Pf8jbbf8AXrN/OOoqW5Gi4fEjrree3k1G8hii2zRbPNfaBvyMjnqcD1q3VS3sfI1G8uvM3fadny7cbdox171bryTvMy+ikfXtLkSNmSPzt7AZC5UYye1c148vJRqNpZzLI+nmFpJo4wTubIALgcso549Tkjjjq7q9kg1awtUVSlz5m8kcjauRiua8Wf8AIw23/Xqf/Q66MP8AxEZVfgZh2s9rNEBZyRMi8YjI+X2wOlT1BPY2ly26e2ikYdGZBkfj1qL+zIVOYpLmP2W4fH5E4r0dDiLlFVPsMg+7f3S+nKnH5qaQWM+edUuyPTbF/wDEUWXcC5RVT7AT9+9umH++B/ICk/sm0b/WrLNnqJpncfkTijQBt9caeWEVwVmmU5SOMbpAfUY5B9+K7TwzqElz4JS61QPKyCdZBJhmZUkdcHsTtUAnua5WG3htk2W8McS/3UUKP0rp/CkH2nwU0G7b5st2m7GcZnkGa58Tb2fz/wAzej8Rv2skctnDJAmyJ41ZFxjaCOBgVLUVrB9ms4YN27yo1TdjGcDGalrzjrCiiigAooooAqX8FvP9m+1S+X5dwrx/MBucZwOev0rmfF//ACHrD/r2l/8AQkrodWtZrn7F5CbvKu45H5Awozk81z3i/wD5D1h/17S/+hJXRh/4iMqvwMyaKKK9A4zmfFUEWpaxoGlXESTQzXTzyxuoZWWOMnBB4Iyy0sNpb6T42tbPR4I7W3nspZLm3gUJGCrIEfaOAeWGe/4VoajoQv8AVbfUI9RvLK4t4miQwCMjaxBPDo3PAqW20aG3W4dpp5rm5ULLdSMBKwHQAqAFA54UAZJPWoSad/62sW2rW/rc0KKy/Ddu9r4dtIJEeNo1I2yZ3D5j1zz+dalWtSAre8P/APJPrj/evf8A0dLWDXR+FJ/s3gpp9u7ypbt9ucZxPIcVhiP4fz/zNqPxGzpX/IGsv+vdP/QRWVqsFvbeA76Gyl86FbaTa+4NnqTyOOua27Wf7TZwz7dvmxq+3OcZGcVz93azWfw6vILlNkqW0u5cg4ySe31rhh8a9TplsznaKKK9U4CO5mW3tZZ3OFjQufoBmuFsdE06D4bHV7i0gh1JrSS8+2rGFmR2y4If73cDr7V22oWSalptzZSvJGlxE0TPGQGAIwcEg81mweGkWGG3vdSvb+1h27LacRKny/dzsRS2MDgkj2rOUW2/69f0LjK1jS0+SaXTLWS6GJ3hRpB6MQM/rViuWWKxm8arJFp91bXEMjF7trOX/SCUxt83bt8sdcFuoGB3PU1onzakW5dAq94e/wCRttv+vWb+cdUaveHv+Rttv+vWb+cdRU+Blw+JHSWH/Ixax/2x/wDQDVZPFW/R7XUP7B1tftF2LX7M1niaL5ivmOueI+M7vQg1p2995+o3lr5e37Ns+bdnduGenardeUdxii+t73xYbOW1vbebT03RTyxhYLnevIjbq5UDnGMZrH8Wf8jDbf8AXqf/AEOuivLWaXWtOnjTMUHm+Y2R8uVwK53xZ/yMNt/16n/0OujD/GjKr8LMqiiivQOM5W/sbTXPiDHbahaw3dvYacX8uaMOu+R8Dg8ZwhqzoKLaeI9Z0+yUJYQCFo4l+7FIyncqjoBgKcD196sS+HWbWLrUrXV7+zlulRZFiELLhBgAb42I6nv3qG90+4sIrO10Sae3+0XTNdXCIssjfu3O5iwIyWCjJHoPas17qvbv+Zb10v8A1Y36K5/w1PrErA6w87+bZwzkSwCPypWLB0GFHTC8HJGa6CtCWrOwVveH/wDkn1x/vXv/AKOlrBro/Ck/2bwU0+3d5Ut2+3OM4nkOKwxH8P5/5mtH4jZ0r/kDWX/Xun/oIq3UVrP9ps4Z9u3zY1fbnOMjOKlrzjrCiiigAooooAz9Wuprb7F5D7fNu4434Bypzkc1S8R6DPqrQXVjMkd1bqyhJR8kitgkEjkHKjnnvwa0r/7H/o327/n4Xyev+s529Px68VbqoycHdCaUlZnnU9rqdnn7bpV0oH8cC+ep9xsy35gVUk1KzhOLidbc5xif92fybFeoUEZGDXUsV3Rg6C6M8yW9tXGVuYWHtIKX7Xbf8/EX/fYr0V7G0lOZbWB8f3owa5Twvp1k3izxorWduQuqQhQYl4H2G2PHHvVfWV2F7B9zCfUbKIEyXlumOu6VR/WljvIpx/oqzXXp9nheX/0EGvSY7aCHHkwxx46bUAqWk8Uui/EPYeZ5/b6PrV8QILD7Kh/5bXjBQPogJY/Q7frXW2OkQaZ4eOnSTs0WyQyzNhclyzO3oOWJ9q06rakjSaVdoilmaBwFAySdp4rCpWlU0exrCmo7ElrHHFZwxwPviSNVRs53ADg5FZtip13wr5WoOzfao5I5HXCnBJHGOM4q9pqNHpVojqVZYEBUjBB2jim6Z9j/ALOi/s3/AI9udnX1OevPXNZJ21NDjrnQdasCQbcahGOktsQrEerIxGPwJrOe5EIzdQ3Ntjr9ot3jH5kYr02iupYl9UYOiuh5fHqVjL/q723fnHyyqf61J9rtv+fiL/vsV6RJBDNnzYkfIx8yg1yXj7TrJNE04pZ26k65pgJESjIN7CCOlX9aXYn2D7mG17aqMtcwgepkFRrqVlI5SK5jlcdUibefyGTXpKafZxtujtIEPqsQH9KnACgBQAB0ApfWl2D2Hmecww392cWWlXsvOMvF5K/XMm3I+ma6Pw94durK+/tDU5IxOI2jjghJKoGIJJY4yflHYAe/WukorKeIlJWWhpGkou5Ut4LePUbyaKXdNLs81NwOzAwOOoyPWrdZljFImvapI8bKknk7GIwGwpzg96065zUz7y6mi1rToI3xFP5vmLgfNhciqPiPQZ9TeG70+VEuoVKeXL9yVTg4JHKnI4PPfj007j7H/aNn5/8Ax8/P9n6+nzdOOnrVuqjJwd0JpSVmecz22o2ZIvdKu0A/jhj85T7jZk4+oFVW1KzjcJNcxwueiynYfybFeoUhAYEMAQeoNdSxXdGDoLozzNby2fGy4ibPTDg5p5miAyZEA/3hXoMmnWMpJls7dyeCWiU5/SuT8AaPpraNqDtp1oWXW9TUMYFyALyYAdOw4qvrMewvYPuYz39nGMyXUCjrlpAKSO+gnGbXzLr/AK9omlz/AN8g16TFZ2sP+ptoo+c/IgFTUvrS7B7DzPP7fSdZvmAt9PNsh/5bXjBAPogyxPsQPrXW2OkQ6Z4dOnSTs0eyQyzNhclyzO3oOWJ9q06rakjSaVdoilmaBwFAySdp4rCpWlU0exrCmo7ElrHHFZwxwPviSNVRs53ADg5FS1W01Gj0q0R1KssCAqRgg7RxVmsTQKKKKACiiigClqVlJefZPKZR5Fykzbj1AznHvzV2szWpZIv7P8qRk33sattONwOcg+1adABRRRQA2SRYonkfIVFLHAJ4HsK858BeOfDWteOfFNrpWrQ3U1/fxz2yRhj5kaWcCs3TgBkYc9xXpFcL4M+F+meDvGniLxBaBS+rSgwIF/49ozhnUH/akyfTCrQB3VFFFABUF7M1tYXE6AFoomcA9MgE1PUV15P2Ob7V/qfLbzOv3cc9OelADbKZrmwt53ADSxK5A6ZIBqHR7KTT9JhtZmVnj3ZKHI5Yn+tWLXyfscP2X/U+Wvl9fu44689Ko+HZZJ9Bt5JpGkc7ss5yT8x70AadFFFABXn3xV8WaHollpllq2ox2tw2qafdKkgbmKO7jZ2Bxj5QpJr0GuI+Jvw0sPiRp+mwXjiGWxvElEoHLQkgSx56jco/NVoA67TtQtdW023v9OmE9rcoJIZQCA6noRnsas0yGGO3gjhgRY4o1CIijAUAYAFPoAKKKKAKVreyT6tf2rqoS28vYQOTuXJzV2qlv9j/ALRvPI/4+fk+0dfT5evHT0q3QBSurKSfVrC6RlCW3mbwTydy4GKu1mX0sia9pcaSMqSedvUHAbCjGR3rToAKKKKAK2o6ha6Tptxf6jMILW2QyTSkEhFHUnHYVw/wq8WaHrdlqdlpOoxXVwuqahdMkYPEUl3IyMTjHzBgRXfTQx3EEkM6LJFIpR0YZDAjBBri/hl8NLD4b6fqUFm4mlvrx5TKRysIJEUeep2qfzZqAO3ooooAKgvZmtrC4nQAtFEzgHpkAmp6iuvJ+xzfav8AU+W3mdfu456c9KAG2UzXNhbzuAGliVyB0yQDU9RWvk/Y4fsv+p8tfL6/dxx156VLQAUUUUAFFFFAFS/nt4Ps32qLzPMuFSP5QdrnODz0+tW6qX9j9t+zfvNnkXCzfdzu254/WrdABRRXP6p468OaReNZ3epxfa1OPIj+Zs+h7A/UjHfFO1wJvFviW38JeHJ9Wuo2mEZCpEpwXY9Bnt6/hXE+CfjJH4o8RR6ReaZ9le4z5MiSbhkDOCMe3X9PTrb/AES58V2TW/iBVtdOkwfsURDSN6b5Og9cL/30RxWVofwl8PeHrtrzTZb5bv8A5ZTtMC0J9VG3HfoQRWsHS5GpJ83Ql3vodxRXP3us3fhq18/XWiurIMF+1Q4jkGem6MnDf8BOT/dq3o/ibR9fZ10q9WZ4xloyrI4HrtYA498ViUatV9QiefTbmKIbnkhdVGcZJBAqxVfUJXg025liO144XZTjOCASKADT4ng022ilG144UVhnOCAAaZpk9vc6dFNZReTC2dqbQuOSDwOOuafp8rz6bbSync8kKMxxjJIBNM0yx/s7TorXzPM8vPzbcZySen40AW6KKZNNFbQPNcSJFFGpZ3dgFUDqST0FAD64L4ifE6LwPc29lFYm7u54/N+Z9qquSB9eQa2IfHOlardGx8NzR6pfYJ8tX8tEA/iZiOn+6GPtVTXPh3YeLQJvFE7z3YG1HtQIlhXOdq5BJ69WJ9sdK0p8sZr2i0E720H/AA/8eW/jrTLiZLVrW4tWVZot24fNnBBx7Hiutrl9J8D2nhm08vwtcS2MhwZPN/epORnG9Tj1/hK03UPHmneHLsWfix49PmZdyPE/mpIucZwBuX6FcehOKUrSk+RaAttTqqKq6bqdlrGnx3umXCXNtKMpIh4P+B9jVqoGZ9nazRa1qM8iYin8ry2yPmwuDWhWfZ3U0utajBI+YoPK8tcD5crk1oUAVLie3j1Gzhli3TS7/KfaDswMnnqMj0q3VS4sfP1GzuvM2/Zt/wAu3O7cMde1W6ACiiucvfHvhyzvTYjUYri93bFtoDuZnzjbn7oOfUina4EnjTxZbeDPDr6pdQvPmQRRxKcbnIJAJ7DANcp4D+LsXi/XRpN3p32S4kVmhZH3K2ASQeOOAea6fUfDsniu0MHicIlmTuWygOSD2ZpMZJGei4H+9Wdonws0Hw7M1zo8t5Be5Pl3RlDNHkEYA27SOe4NaxdL2bUk+boS73O0ornNR8RS+FrZZvEzQNZlwgvYDtIJzjdETnt/CW78AVc0HxVovieKR9Dv47ryjh1AKsv4EA49+lZWdrlGvVfUInn025iiG55IXVRnGSQQKsVX1CV4NNuZYjteOF2U4zggEikAafE8Gm20Uo2vHCisM5wQADViq+nyvPpttLKdzyQozHGMkgE1YoAKKKKACiiigDK13/mG/wDX/F/WtWql/ffYvs37vf59wsP3sbd2ef0q3QAV826r8LNdnvLvVoHSTTDLJJ9skkAPlhyN5Gc4wN3fivWvFvj+1057zSbKO4ku1Ty3nj2hYiw7EnlgDn0zgZ641o/EOgxeAzqgJj0iGDy2jZfmUD5PLI9c8envjmtqNadJ3h1JaT3NjS7M6fo9nZGUzG3gSIyHq+1QM/jirVea+CfizourT2WhSC5judohimmAxKRwucHhiMfjXol5eQafZTXd5IIoIELyOewFROEoO0lYaaexy/xE0eTWNGs47aULcreIIY26SFsqR7YBLZ54U1i+CfCd7ovi/wAzVnjilW0ZoY4m3eYCwVsnj7vy8f7Qq1ZeO9L1rxhYrJHcW8EaslsZlXDTudoJwTt+XIH++c44q54w8VWGh63p3yzT3tuxd44lGBC4KkEkjGSAQP8AZHY1AHZVFdSRxWc0k6b4kjZnXGdwA5GDVLQtesvEWnfbNPZ9oYo6SDDRt1wR9COmRzVu9ha5sLiBCA0sTICemSCKBjrWSOWzhkgTZE8asi4xtBHAwKz/AAz/AMi5a/8AA/8A0M1esoWtrC3gcgtFEqEjpkACo9Mvv7R06K68vy/Mz8u7OMEjr+FAFuuZ+ImnNq/ga+sI5TFLcGNIsDO5zIu1fxOB7da6G5uYrO0mublxHDCjSSOeiqBkn8hXncnxH07UPEFgbm0uLfT7eRpBI5GTIRtVmUHhQGY9+cHHFNNp3QHJ+APhlrnh7x9YXWtFLWNBI8ZSQN5pUfd46ZBzz2Br3WuI+JHjDTvCttp8tyHkvluFnt40HYfK+T2BRmXvyenFaHgrx5pnje0mk09JIZrcjzYZeoz0II6jg/5xW9WVWr+9mtO5KstEdPXjnxH+Gt94s8by3Oi3UZlNvG9xHMxCx/wrg+4QnHt716L4r8Y6V4N0+O61eR/3rFYooly7kdcDjgZGfrWT8PfF+leKl1GazkcXrzmWaKQYKpwqY9QFVc+5PHPM05VKf72H3g7PRi/C3w8fDfg9rOWYyT/apTMMYCOp2ED2+XOe4Irs688h+IujWHiLUPLS5lsLh0fz44wVEgG12AzkqQqdBnIPBzmvQYpUnhSWFw8cihlZTkMDyCKzlJybk92NFa3nt5NRvIYots0WzzX2gb8jI56nA9at1StbKSDVr+6dlKXPl7ADyNq4Oau1IzK1D/kY9I/7bf8AoArVqpcX3kajZ2vl7vtO/wCbdjbtGenerdAEdwoe2lRpDGGQguDgrx1r5t/4VNr5lh1DdGumzSRst2zgFUdgAxXO4cEE8cCvVPFnxBsw13o1pbTzLv8AIuZ0YLhc4kVM9TjcueOfXFbus+JNCXwBNqt3I39l3EBjCovzncCuwD+8Dke2K3pValK/J1JaT3Oht4vItood7P5aBdzdWwMZNSV554F+LGm+KLu30ieKWDUDHgO3KTMq8n2JwTg/n69zqWpWukabNfX8nlwQrlmxk9cAAdySQPxrKcJQdpKzGmnscX8WPCknivSdOtrW4Ed4LkpBG33ZNy5bPpgITn2NY3wq8AXvhDxLfPq1xH9pNouyOLlWVmOTn2KdPcVt6T4503XPGUAljuLVRCYrMTKuGkY/NnBOCQqgfVhnnBj8bfELRPCviiwE7Sy3kKulxHCudsLqDg8j5tyoR7Z6ZrWFSq4exjqn0E0r8zPQKiupI4rOaSdN8SRszrjO4AcjBqj4f8Qaf4m0ePUtJlMkEmQQwwyMOqkdjVy9ha5sLiBCA0sTICemSCKxtZ2ZQ61kjls4ZIE2RPGrIuMbQRwMCpagsoWtrC3gcgtFEqEjpkACp6QBRRRQAUUUUAVL+C3n+zfapfL8u4V4/mA3OM4HPX6VbrK19ZPJs5IoZZvKu0kZYk3NgZzxViy1L7ZMY/sV5Bhd26eLap9s5680Act4g+G0Gs6vJqFrqDWbTtumQxeYGOMZXkYJx71rf8IXpbeDJPDUvmyWkqne5YbyxbduzjGc+2OMVdl1rypnj/s3UH2MV3JBlWx3Bz0qa41L7PDBJ9ivJfOXdtii3MnThhng8/oaeoHA+GPgrpfh7xBFqk2oTXrW7+ZBEYwgVh0JOTnHXtzXoGq6bDq+k3On3JYRXEZRihwR7j3FFjf/AG3f/otzb7Mf8fEezdnPT8qq/wBu/wDUK1P/AMB//r1U5zqO8ndiSS2OS0r4W/Y9Xt7q91UXENvIsojjg2F2U5GTuOBkc1oeK/h+viDVRqNpfC0mZAkqvFvV8dD1BBxx36Dp36W91L7HMI/sV5Pld26CLco9s568U6C/8+zkuPstzH5ef3UkeHbAzwO9SMz/AAr4aj8MaU1qs5uJZZDLLKV2gtgDgc4GAO5rQ1X/AJA17/17v/6Carxa15syR/2bqCb2C7ngwq57k56U681drWaSJNOvZ2UcNHFlGOM9f/rUgJtK/wCQNZf9e6f+gijTILe206KGyl86Fc7X3Bs8knkcdc1PbyNNbRSvGYmdAxQ9VJHSsDR9Rk0/SYbWbTNQZ492SlvkcsT6+9AG9d2sV7ZzWtym+GeNo5F9VYYI/I1wkHwmsUvQ1zqU9xaBs+QYwGYejOOo9cAV2t9f/Ytn+i3Nxvz/AMe8e/bjHX86IL/z7OS4+y3Mfl5/dSR4dsDPA70Ac945+H2n+OIIPtc0ltcW+RHNGM8HqCO/507wP4A07wPazrZzSXNxcY82aQYyB0AHYc1rxa15syR/2bqCb2C7ngwq57k56VNe6l9jmEf2K8nyu7dBFuUe2c9eK09pPl5L6Csr3MHx74DtfHWnW8M9y9rPaszQyqu4DdjIIyOuBVT4f/Da18DNczi8e8urhdhkKbAq5zgDJ7gc+359X9v/AOJd9r+y3P8A1x8v951x939fpUVrq32m5WH+z76Hdn55YdqjjPJzR7SfJyX0Cyvc4eT4Rp9rIt9WaKy3cRmDdIq/3Q27H4kfga9DtLaKys4bW2XZDBGsca56KowB+Qqpdat9muWh/s++m24+eKHcp4zwc1LPf+RZx3H2W5k8zH7qOPLrkZ5HasxlXT/+Rj1f/tj/AOgGtWqWn6hJfSTB7Ke2SPbsaZdpfOc8e2PU1doAqXEFvJqNnNLLtmi3+Um4DfkYPHU4HpVusfWGkg1bTbpLaedIfN3iGPcRlQBVuy1L7ZMY/sV5Bhd26eLap9s5680Acnq3wwtNQ1aa8tdQltEnkMksPlhxuJyxUkjGTk856/hWxfeCtJv/AAcPDcqyCzVfkcN84bOd+fUkkn6mrn9u/wDUK1P/AMB//r1avr/7Fs/0W5uN+f8Aj3j37cY6/nTTad0BxHg/4QaX4T1tdUN7Le3EQPkhkCKmRjOMnJxXZa5o8GvaNPp10zIkoBDp1VgQQR+IFPt9S+0QzyfYryLyV3bZYtrP14UZ5PH6ioYta82ZI/7N1BN7BdzwYVc9yc9Kqc5TfNJ3YkktjlNE+GC6drFve3+pC6S2kEkcUcHl7nBypJ3HoecCq/jj4Q2vi/XTq0WovZXEiqswMe8NgAAjkY4Arub3Uvscwj+xXk+V3boItyj2znrxQmpb7CS6+xXi7G2+U0WJG6cgZ5HP6GiE5QlzRdmDSejM/wAH+FbTwd4fTS7KRpRvMkkrjBdyACcduAOPatTUnaPSrt0YqywOQwOCDtPNQWurfablYf7Pvod2fnlh2qOM8nNJeau1rNJEmnXs7KOGjiyjHGev/wBapbbd2Msaa7SaVaO7FmaBCWJySdo5qzUdvI01tFK8ZiZ0DFD1UkdKkpAFFFFABRRRQAUUUUAFFFFAGFrXimDw9fKNXs7mHTWj3HVFUPBE2eVkwdyDGDuI29ckd9qCeK5gSa3lSWKQBkkjYMrA9wR1FOIDKQwBB4IPeuVn8HzaXcPe+CbxdJmdt8tjIpeynOSTmMH92xyfmTHPJDdKAOrormNO8aRi/j0rxRZvoWqSHbEk7hre5P8A0xm+6/f5Ttf1WunoAKKKKACiiigAooooAKZLNFCoaaRIwzBAXYDLE4A+pJAp9ct8Qf8AkBad/wBh3S//AEthoA6miiigAooooAKKKKACiiigAoqrqWp2Oj2El7ql3DaW0f3pZnCqPQc9/auZ/tbxF4rG3w9bvoeluP8AkKX0P+kSD1hgYfL/AL0n/fBoA2tc8TaZ4fWNb+ZmuZzi3s4EMs859EjXk+56DuQKuaZdXF7psNzeWMthNICWtpXVnj54DFSRnGDwTjOM1R0PwtpmgNLPaRvNfTgfaL+5cy3E/wDvOeceijCjsBWxQAUUUUAFFFFABRRRQAUUUUAFFFFABRRRQAUUUUAFFFFAFbUNOstWsJbLU7WG7tZhtkhnQOrD3Brmjo2v+F8v4ZuW1bTl66TqEx8yMccQznJ6Z+WTI/2lFddRQBi6H4r03XZpbWFpLXUIB+/0+7Typ4vcoeq8HDLlT2JrarK1zw3pfiGOIalbbpoDut7mJjHNA3qki4ZT9Dz3zWJ9q8TeExjUUk8S6Sg/4+7eMC+hA/vxKAs3flMN/sHrQB2FFUdI1rTdesBeaPeRXcBJUtGeVYdVYdVI7g4Iq9QAUUUUAFct8Qf+QFp3/Yd0v/0thrqa8r+Nnj+z8IW2kWmoadeypNf2t4lxCqlCLe5jkdOWB3bV44xyOeuAD1SiqmlXzanpFpfNazWhuYll8ifG+PcM4bBIB555q3QAUUUUAFFFc7q/jKzsdROk6VbzazrOATY2eD5QPRpXPyxL/vHJwcA0AdCzKilnIVVGSScACuSk8ZXGtyva+BLNNUKkpJqkxKWMJzg4cczEc/LHkZGCy0ieEtQ8QuLjx5eJdQnldFsyVs09pCfmnP8AvYT/AGB1rrYoo4IlihRY40AVUQYCgdgO1AHO6b4Ogjv49U8QXUmt6qh3Rz3KgR2554hiHyx8HGeWI6sa6SiigAooooAKKKKACiiigAooooAKKKKACiiigAooooAKKKKACiiigAooooAKKKKAOe1fwdZ31+2qaZPNo2sEAG/ssBpQOiyoRtlX2YEjsRXmWm/FzxHZfFv+xPE1iTooX7E1/b2UscTTBj+/G7OEJ+U8kDAIOOT7dVHWLqWzsDNAQHDAcjNYYivHD0pVp7RVyoRc5KK6l6iuS/4SK/8A70f/AHxR/wAJFf8A96P/AL4r5z/WnA9pfcv8zt+oVvI62sXxP4S0nxdaWlvrduJo7O7ju4h/toc4PsRkEehrM/4SK/8A70f/AHxR/wAJFf8A96P/AL4o/wBacD2l9y/zD6hW8jraK5L/AISK/wD70f8A3xR/wkV//ej/AO+KP9acD2l9y/zD6hW8jra57xz4qTwb4Su9W+zvd3CLttraNSWmlP3V45x3J7AGqf8AwkV//ej/AO+KsWGuXtzqEMMjJsdsHC1pT4mwVSahFSu3bZdfmKWBqxTbtocJ8NdZ8W/Ezw40Xii8uNGjtD5dwttbtBcXwPIYSH7iY+U7BuJGdy8CvU9J0bTtCsFs9Is4rSAEsUjXG5j1Zj1Zj3JyT3q7RX0xwhRRRQAUUUUAFFFFABRRRQAUUUUAFFFFABRRRQAUUUUAFFFFABRRRQAUUUUAFFFFABRRRQAVleIv+QQ3++tatZXiL/kEN/vrXl5v/uFb/CzfD/xo+qOSoorIuPEllaLqxuFlQ6UgeYFRl1K7gU55zyOccg1+QwpzqO0Ff/h7fmz6ZtLc16KwrjxXbwvOEsL6dLVFe7kijUi2yobDZYEkA5IQNis248XSC+1tXiuE06ysI7mO7thEz4YMdw3MQcgDblexzjjPRDBV59P6bS/VfIzdWKOvornbnxja2sl6gsNQuE05Ua6mjRNsasgbdywJ4PIAJ4PFWLzxPbW9w0NtaXd+Y4VuJjaopEUbfdJ3MM5AJwuTx0qfqlbT3d/+B/mvvQ1Ui+ptVc0j/kL23+/WRpeoxavpNrqFsrrDdRLKiyABgCMjOCea19I/5C9t/v1WFi44qEXupL8yarTpSa7P8jtqKKK/aj5cKKKKACiiigAooooAKKKKACiiigAooooAKKKKACiiigAooooAKKKKACiiigAooooAKKKKACsrxF/yCG/31rVrK8Rf8ghv99a8vN/9wrf4Wb4f+NH1RyVc1r3hibVtesrqGWOO1O1NQjbO6ZEcPGBgdmBznsTXS0V+R0a06MueG/8AX/DrzPpZRU1ys5m40TVoJ9Wj0p7NrfVmLu9w7K9u5QIxACkOMKDjK4PeqV34OvUtNSstOkt2t73SYrFXmkZWR41YA4CnIO7nnjHQ12dFdEcdWjtbp87Wt91l/VyHSi3f+vP7zmW8N3htvEcYkgzqsKxw/MflIhEfzccc+meKyb2f/hGtQukhvtPS4urGFJYrx3jO9EKBovlPm5HGwYOQORmu8oqqeOknaorrttta3R9kHskrcvQyPCdtNZeD9JtrqMxzRWkaujdVO0ZBro9I/wCQvbf79U6uaR/yF7b/AH6nDzdTGQm+sk/xJnHlouPZfodtRRRX7QfMBRRRQAUUUUAFFFFABRRRQAUUUUAFFFFABRRRQAUUUUAFFFFABRRRQAUUUUAFFFFABRRRQAVT1Sya/sjAjBCWByauUVjXowr05Up7PRlRk4yUlujmv+EXm/5+Y/8Avk0f8IvN/wA/Mf8A3ya6WivD/wBW8u/lf3s6vrtfv+COa/4Reb/n5j/75NH/AAi83/PzH/3ya6Wij/VvLv5X97D67X7/AII5r/hF5v8An5j/AO+TR/wi83/PzH/3ya6Wij/VvLv5X97D67X7/gjmv+EXm/5+Y/8Avk1PZ+HprW9inM6MEbJAB5reoqocPZfTmpxi7rXdiljK0k02FFFFfQHIFFFFABRRRQAUUUUAFFFFABRRRQAUUUUAFFFFABRRRQAUUUUAFFFFABRRRQAUUUUAFFFQ3l3Bp9jNeXkqw28EZkkkY8KoGSTRsG5NRUFjdi+0+C7EMsAnjEgjmADqCM4IBODS3dwbSymuBDLOYkL+VCAXfAzhQSBk/Wh6bgtdiaiq+n31vqmnW99ZSCS3uIxJG47qRkVTt/EFrc+KbzQY45hdWdvHcSOVGwq5IABznPynPFFtbB0ualFFFABRRRQAUVT1bUf7J0m4vvsd3e+Qu77PZxeZLJ7KuRk1ajffGr7WXcAdrDBHsaAHUUUUAFFFFABRRRQAUUUUAFFFFABRRRQAUUUUAFFFFABRRRQAUUUUAFFFFABRRRQAUUUUAFcf8Rpi1joumksItT1i2t5tvdAxcg+x2Y/Guwrm/HWkzan4dWaxi829025iv7aMAZd4m3bRnuy7l/Gi9mm+6/MLXTS7P8jH+JF7bQvYWt94q1PRoZw5+yaNAzXl0Rg5V1DFVXv8vOetZnwp1u8ufEPiDRXvtZvtPslgltJNcQi6AcMTkkAlTjIJHStvWvDU/iq707xR4T8RyaLfG08pblbVLhJIGIbaUfGDnvTPDfg3/hCtX1nxFqfiOfUvttujXct5GqlTHklgwOAuDgLjjHWiPu35vMb1WnkTfD6RoZfEulZJi0/WZlhGOFSQLLtH0LtXPX+hXfiH4ya5Zwa3faRb/wBl2rTyac4jnf5n2gSEHaOucDJ4HrXWeBNNns9Dnvr6IxXmr3cuoTRt1TzD8in3CBQfcGs/WvAWo3vi288RaJ4nn0a+ntorZPLtVlRQpJO9WOHznjgEEdeooas436LX1tb8wvfmt1f63/IxbfWtQ03w74m0fW/FjWbaJdxwprUtt5szQyKrqu3+KTBK5AJ6HBrC8Pa7JpXxG0Kz0fW/Fuo6fqTTR3Q8Qo5jJWMsvll1UgjqQB0xXaSfDGB/CsmnnV7s6rJerqLau6q0jXS/dcp02jGAvTHfvVe2+G+sSeJ9I1/X/Gdzq17pkrMqPZRxQlGUgqEU/KxyPmyenSmt9f60/wA/89xO3K7ef/AMaxtNf8U+Fb7xtH4s1OyuXS5ezsYHAtI4kLKqtHjLMQv3sggnjpUWhz6x42i0Hw+/iHUtOt4dBgv7y6s59t1cSOdqjzSCQBtJPrmue1vUNPtptX0HSvFGv6Ol08+fC/8AZHmTyyMWz5UwBCxseeD0zWtrcVv4O0nwwdQ1jUfCusWukpbNq8Nh9rtmHG6B1GcsDyOAPc0o2tfpp+Uvv1t/w5Ut2lvr+a/S6DUL3XtH0v4kWs/iC/u5dMgtBaXJlKPGCmcjaQFYjGSuMnmteew1jxR8Tb7SR4m1bS9Mi0i1mkWwuNjmQlsbWIO3POSBk4HNZ3hDwhceJ9D8Zl9WvZrbX2hjg1S9tNjz7Vy0gi+XCZOFHHAr0XTfC/8AZ/i681z7Z5n2qygtPI8rG3yy3zbs853dMcetO2qv5fl/mS3p7v8AWq/yZ5/B4j17TvDN74fXWJZ9RTxEmiW2p3Ch5FicKwdv7zhSeT3xV6fR9X8JeOfCNnF4r1jU9PvbuYTRahcb3LCFj94AZTvtOcEAirnibwvYaN4b8Q3OqSahdw6lqaX4fTbfM1i/yhXA3fMFK5JA6E8VyfhdpvFvxE8P6haeLr7xXHpbzPPctphs7e2Qx7QuMDdISRz6UQd2u+l/uX63HKyT7a2+9/pY9xooopCCiiigAooooAKKKKACiiigAooooAKKKKACiiigAooooAKKKKACiiigAooooAKKKKACiiigAooooAKKKKACiiigAooooAKKKKACiiigAooooAKKKKACiiigAooooAKKKKACiiigAooooAKKKKACiiigAooooAKKKKACiiigAooooAKKKKACiiigAooooAKKKKACiiigAooooAKKKKACiiigAooooAKKKKACiiigAooooA//2Q=="/>
          <p:cNvSpPr>
            <a:spLocks noChangeAspect="1" noChangeArrowheads="1"/>
          </p:cNvSpPr>
          <p:nvPr/>
        </p:nvSpPr>
        <p:spPr bwMode="auto">
          <a:xfrm>
            <a:off x="-381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8" name="AutoShape 4" descr="data:image/jpeg;base64,/9j/4AAQSkZJRgABAQEAYABgAAD/4RDQRXhpZgAATU0AKgAAAAgABAE7AAIAAAADSm8AAIdpAAQAAAABAAAISpydAAEAAAAGAAAQwuocAAcAAAgMAAAAPgAAAAA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kAMAAgAAABQAABCYkAQAAgAAABQAABCskpEAAgAAAAM2OAAAkpIAAgAAAAM2OAAA6hwABwAACAwAAAiM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xNzowMzozMSAxNzowOTozOAAyMDE3OjAzOjMxIDE3OjA5OjM4AAAASgBvAAAA/+ELFWh0dHA6Ly9ucy5hZG9iZS5jb20veGFwLzEuMC8APD94cGFja2V0IGJlZ2luPSfvu78nIGlkPSdXNU0wTXBDZWhpSHpyZVN6TlRjemtjOWQnPz4NCjx4OnhtcG1ldGEgeG1sbnM6eD0iYWRvYmU6bnM6bWV0YS8iPjxyZGY6UkRGIHhtbG5zOnJkZj0iaHR0cDovL3d3dy53My5vcmcvMTk5OS8wMi8yMi1yZGYtc3ludGF4LW5zIyI+PHJkZjpEZXNjcmlwdGlvbiByZGY6YWJvdXQ9InV1aWQ6ZmFmNWJkZDUtYmEzZC0xMWRhLWFkMzEtZDMzZDc1MTgyZjFiIiB4bWxuczpkYz0iaHR0cDovL3B1cmwub3JnL2RjL2VsZW1lbnRzLzEuMS8iLz48cmRmOkRlc2NyaXB0aW9uIHJkZjphYm91dD0idXVpZDpmYWY1YmRkNS1iYTNkLTExZGEtYWQzMS1kMzNkNzUxODJmMWIiIHhtbG5zOnhtcD0iaHR0cDovL25zLmFkb2JlLmNvbS94YXAvMS4wLyI+PHhtcDpDcmVhdGVEYXRlPjIwMTctMDMtMzFUMTc6MDk6MzguNjgzPC94bXA6Q3JlYXRlRGF0ZT48L3JkZjpEZXNjcmlwdGlvbj48cmRmOkRlc2NyaXB0aW9uIHJkZjphYm91dD0idXVpZDpmYWY1YmRkNS1iYTNkLTExZGEtYWQzMS1kMzNkNzUxODJmMWIiIHhtbG5zOmRjPSJodHRwOi8vcHVybC5vcmcvZGMvZWxlbWVudHMvMS4xLyI+PGRjOmNyZWF0b3I+PHJkZjpTZXEgeG1sbnM6cmRmPSJodHRwOi8vd3d3LnczLm9yZy8xOTk5LzAyLzIyLXJkZi1zeW50YXgtbnMjIj48cmRmOmxpPkpvPC9yZGY6bGk+PC9yZGY6U2VxPg0KCQkJPC9kYzpjcmVhdG9yPjwvcmRmOkRlc2NyaXB0aW9uPjwvcmRmOlJERj48L3g6eG1wbWV0YT4N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PD94cGFja2V0IGVuZD0ndyc/Pv/bAEMABwUFBgUEBwYFBggHBwgKEQsKCQkKFQ8QDBEYFRoZGBUYFxseJyEbHSUdFxgiLiIlKCkrLCsaIC8zLyoyJyorKv/bAEMBBwgICgkKFAsLFCocGBwqKioqKioqKioqKioqKioqKioqKioqKioqKioqKioqKioqKioqKioqKioqKioqKioqKv/AABEIAYABLAMBIgACEQEDEQH/xAAfAAABBQEBAQEBAQAAAAAAAAAAAQIDBAUGBwgJCgv/xAC1EAACAQMDAgQDBQUEBAAAAX0BAgMABBEFEiExQQYTUWEHInEUMoGRoQgjQrHBFVLR8CQzYnKCCQoWFxgZGiUmJygpKjQ1Njc4OTpDREVGR0hJSlNUVVZXWFlaY2RlZmdoaWpzdHV2d3h5eoOEhYaHiImKkpOUlZaXmJmaoqOkpaanqKmqsrO0tba3uLm6wsPExcbHyMnK0tPU1dbX2Nna4eLj5OXm5+jp6vHy8/T19vf4+fr/xAAfAQADAQEBAQEBAQEBAAAAAAAAAQIDBAUGBwgJCgv/xAC1EQACAQIEBAMEBwUEBAABAncAAQIDEQQFITEGEkFRB2FxEyIygQgUQpGhscEJIzNS8BVictEKFiQ04SXxFxgZGiYnKCkqNTY3ODk6Q0RFRkdISUpTVFVWV1hZWmNkZWZnaGlqc3R1dnd4eXqCg4SFhoeIiYqSk5SVlpeYmZqio6Slpqeoqaqys7S1tre4ubrCw8TFxsfIycrS09TV1tfY2dri4+Tl5ufo6ery8/T19vf4+fr/2gAMAwEAAhEDEQA/APpGiiigAooooAKKKKACiiigAooooAKKKKACiiigAoqnf6vp+lhTqF5Dblvuq7gM30HU/hWRJ4204f8AHrbX11/uW+zP/fwrVxpzlsiXKK3Z0dFcs3jRz/qtIm/7azIv8i1R/wDCZ3v/AEB4/wDwM/8AsK09hU7fkT7WHc62iuTXxnd5+fR1x/s3eT/6CKkXxsi487SL0epjaJgPzcH9KXsKnYPaQ7nUUVhQ+MtGfAnnktDjJ+0wtGo/4ERt/WtqGaK4hWWCRJY3GVdGBBHsRWcoSj8SLUk9h9FFFSMKKKKACiiigAooooAKKKKACiiigAooooAKKKKACiiigAooooAKKKKACiiigAooooAKKKKACq+oSyQaZdSwECSOF2QkZAIBIqxVXVP+QRef9cH/APQTTW4meW2N9boqyX+YLyYAyy3HWViOoc8H2GePQVqKwZQVIIPQiorZQ1jCGAIMa5B+lRHSbHJKWyRE9TFmMn/vnFey7HnFuiqY02Nf9XcXS/8Abw7f+hE0psX/AIb66Uem5T/NaVkBboqp9gJ+9eXTe+8D+QpP7Ltycu9xJ7NcyEflnFGgE89zBbJuuZo4l9XYD+dSeFrxk8W2qadG8VpdCQTkqVSUhCQQp7gr97HTjmoIdPs7Z98FtEj93CDcfx61o6P/AMjTpn+/J/6KapnbkfoXD4kd9RRRXkHeFFFFABRRRQAUUUUAFFFFABRRRQAUUUUAFFFFABRRRQAUUUUAFFFFABRRRQAUUUUAFFFFABVXVP8AkEXn/XB//QTVqquqf8gi8/64P/6Cacd0J7Hntp/x5Qf9c1/lUtRWn/HlB/1zX+VS17D3PPCuUn0+z134g3CajaQXdvp9giqk8QdQ8jkk4IxnCj866usVvDjLqt5f2msahaveMrSpEIWX5V2jG+NiOPeokrtFJ6Mh8OAW+r63Y2vFjbTxrAgPyxExgsi+gBwcds10FVrGwt9NtvItUKqWLszElnY8lmJ5JPrVmmlZWE9WFWdH/wCRp0z/AH5P/RTVWqzo/wDyNOmf78n/AKKalP4X6McPiR31FFFeSd4UUUUAFFFFABRRRQAUUUUAFFFFABRRRQAUUUUAFFFFABRRRQAUUUUAFFFFABRRRQAUUUUAFMliSeF4pBlJFKsPUEYNPooA4W48Mavpo22iJqVsgwm1hHMB6EHCn65H0rPkaeAkXVjewEdS9s5X/voAr+telUV1LEy6q5g6Meh5cdUsA4RryBHPRXkCn8jS/wBo2P8Az+W//f1f8a9PIDAhgCD1BrP1a9stGso7m6t96SXNvbARopO6aZIlPOOA0gJ9s9elX9aX8v4/8An2HmcAdSsVUk3tuAOpMq8frRHqFrP/AMe0ouP+uAMn/oOa9Fu7jT9KtXvb+W2sreLl55mWNEyccscAcnFRaXr+ja2ZP7F1ax1HyseZ9kuUl2Z6Z2k4o+tLpH8f+AHsO7OJhttSux/oek3j57yx+QB9fMwfyBroNB8NXNrfpqGqyx+bGpEUEBJVCRgksQCxxx0AGT1rpqKyniJSVloaRpRi7hRTI5o5d/lSI+xijbWB2sOoPoaJJo4dvmyIm9gi7mA3MegHvXOaj6KKKACiiigAooooAKKKKACiqkWq6fPLHFDf20kkjuiIkyksycOAM8le47d6t0AFFFFABRRRQAUUUUAFFFFABRRRQAUUUUAFFFFABRRRQAUUUUAFFFFABXOeO/8AkXbX/sM6X/6X29dHXOeO/wDkXbX/ALDOl/8Apfb0AZfxMe4urfQtGsYoZ59Q1WI+TNIY0dIszMCwViB8g52nr0rH1nXdQ0XxffazrlhawXtjoMj2dvZ3DTRzAyqD5kjIhBDbMDbjDMc13OseGdM165tLnUUufPs9/kS215NbtHuADYMbqeQMUy08JaLaQ3kYs2uPt0flXL3k8lzJKmMbGeRmYryeM45oWn4/irDdvy/B3OT1jxDrXgme1n1TVW1j7RYXNzc2pgjjWFoo94aMooYJuIX5yx5HPrNNqmu6Hd6G+qa014dVjlN1bLbxKlsFhaQvEQu7CkAfOWzkdOldLYeEdE01ZhBZtKZ4fIdrqeS4Yxf88w0jMQn+yOPamWfgvQbFJkismkEsDWx+0XEkxWE8GNC7HYn+yuB0oeqdv63/AOAJdL/1t/wTiPDkOu2XgvRItM1WeS41AtqeoRR/ZvtkcUpLFokdNpG9stuBPUL2FSR3EniTxD4TkHiG4u7e0trnU3uUtY4d+wiNd6Mpw2HdWxgcEgKcY7GTwVoctrZwGC6X7FGYoJo7+dJljPVPNDhyv+yWI4HoKk/4Q/QxLDJFZGAw2jWSiCeSJfJOcoQrAMOSRnJBORg029W1/Wjt+n4gttf67/r+ByWla1rdx4a0y+1LxDcx32uszWlrbafFKUhyXG0bR84jx8zEqOMqTyaR8W+IfJ1DS7bUJUuxrttplpdX0MBl+YB5dwiHlnC5xgA4PODXfXnhbSL2wsrOa2dItPAFq1vcSQyQgLtwsiMGHHB5571z938NNMk1XTUsrZINJguJ726iFxL5slyyBEdWzkEDJyGBzgjnJo05vL/gr9E0HTz/AOH/AFsXvDd/qQ8Wa5ot7qD6nBYpBJHcyRIjo0gYtG2wKpwFUjjOG5z1rN8Vazqlrqd3dQ621joljCqy3FhFDctb3GQSLiNlL7NrIfkKkAkkjgjrtL0ex0W2aDToTGruXkZ3aR5GPVndiWY8DkkmqN74O0PUNQkvbqzZpZmVp0S4kSKcr0MkasEkIwPvA9BS6oO5yfinxRqFvpus6lpWs3rpo8W11srGFYTMFBYSPMTuGWX5YyCASPmNQat4j8RSDxFdxav/AGbbaLpMMrxw28bk3bRtIVy6n5eUBHXkYI6nq9S8A+G9Wkumv7CSRbxt88K3cyRSPx85jVwu7gfNjPvVybwto1xa6jbzWe6LU5Flu181/wB6yhQOc5AwijAwOPc0dP6/r+kNaNf1/W34nFXPifX9BuHk1bVFuGHh6bU7q3ECJHbSgqIxHgbsElh8zNnHGOlWbfWte0C+0Ma5rP8AaX27TJrm+haCNFgMUasZEKKDgk4O7OSeMdK2vF/g6LxBZXK2aRR3V8Le2uppZGw1qku9kA5GSCw6DOeTVyHwXoUFpd262cjpeQG3mMtzLI3lEY8tWZiyJ/sqQBQ9U/n+v+a+4S3V/wCtv8n955tY+INY0LwjJFp9z5MsOhJeMvlI2b68nJjPIJyCTx055Fb2o+Jtd8KapfpfagdYFrogvZomgjiSO4MgRAhUAhWO7O4sRjqK6+bwjoc7ytLYgmV4JHxK4yYOYuh6Ljp0PfNN1nw9DdQancWFrZyahqFulvL9uDvDLGpOEZQeBhm5Hrk5xim2t15/r+V/wQLz8v0v+X4s55J/Elh458PaVceIPtqXkM11fxNaxLsCKAFQqoIQs465b5fvda7yuL8J+CpdI8SXGuX0UNvM1otlDbxX015sjDbiTLMAxycALgAAd67Sh7L+uv8AkIKKKKQwooooAKKKKACiiigAri7WLWde8V+Jol8Uanpttp17Fb29vZw2hUKbWGQkmSB2JLSN3rtK5bwt/wAjd42/7CsH/pBbUATf8Ixq3/Q9a/8A9+LD/wCRaP8AhGNW/wCh61//AL8WH/yLXR0UAc5/wjGrf9D1r/8A34sP/kWj/hGNW/6HrX/+/Fh/8i10dFAHOf8ACMat/wBD1r//AH4sP/kWj/hGNW/6HrX/APvxYf8AyLXR0UAc5/wjGrf9D1r/AP34sP8A5Fo/4RjVv+h61/8A78WH/wAi10dFAHOf8Ixq3/Q9a/8A9+LD/wCRa5zxvoGq2+i2RfxlrdwsmsadHtkhsgATeQ4YbbcHKnDDtkDIIyD6NXLfEH/kBad/2HdL/wDS2GgCb/hGNW/6HrX/APvxYf8AyLR/wjGrf9D1r/8A34sP/kWujooA5z/hGNW/6HrX/wDvxYf/ACLR/wAIxq3/AEPWv/8Afiw/+Ra6OigDnP8AhGNW/wCh61//AL8WH/yLR/wjGrf9D1r/AP34sP8A5Fro6KAOc/4RjVv+h61//vxYf/ItH/CMat/0PWv/APfiw/8AkWujooA5z/hGNW/6HrX/APvxYf8AyLR/wjGrf9D1r/8A34sP/kWujooA5z/hGNW/6HrX/wDvxYf/ACLR4Gvr6+8P3B1O8kvp7bUr20FxKiK7pFcyRoWCKq52qM4Aro65b4ff8gLUf+w7qn/pbNQB1NFFFABRRRQAUUUUAFFFFABRRRQBXvb620+ES3knloW2g7Seevb6UyfU7O2s47qebbDLjY20nORkcAZ6UX9j9t+zfvNnkXCzfdzu254/WrdAFSx1Oz1Hf9im8zy8bvlIxnOOo9jVX/hJtI/5+/8AyE/+FMuvFeiWsjRtfpNIpwyWytMwPoQgOPxqlJ42tQ2INNv5h/e2Ig/8ecH9K1VKb6EOcV1NjUtQsrOIR38xjWYMowGyR35HTrXkHwk8HaxonjnxRrWsa3qF5pVtKY7Rp7mRxc5RT5rqfvMsYRcn3HYV6E3jOU/6vSJPbzJ1H54zTR4yu886QmPa7/8AsKr2FTt+QvaQ7mzF4i0ueZIorrc8jBVHlsMk8DtU17rFjp8wivJ/LcruA2MeOnYe1Ya+NCP9ZpFx/wBs5Yz/ADIqaPxtp5Gbm1v7Yd98Hmf+iy1J0ai6B7SPc2P7Ts/7O+3+d/o39/afXHTGetRWuu6deXKwW1xvlfO1djDOBnuPalsNc0zU3KWN9DLIBkxBsOB7qeR+VTak7R6VdujFWWByGBwQdp5rJpp2Zad9izVSx1Oz1Hf9im8zy8bvlIxnOOo9jTtNdpNKtHdizNAhLE5JO0c03TLH+ztOitfM8zy8/NtxnJJ6fjSGV4vEWlzzJFFdbnkYKo8thkngdqmvdYsdPmEV5P5bldwGxjx07D2pb/VtP0xQdQvYLfd91ZHALfQdT+FZUvjXTAD9mhvbr/rnblM/i+0VcacpbIlyS3ZrQanZ3NnJdQTboYs722kYwMngjPSvIPjRomo+NG0R/BesXkd2t3HDPbxSyRptLgpMRwMxsAc9cc/w16E3jXI/daPdD/rrJGv8mNRnxldZ+XSFx/tXWD/6DWnsKnYn2kO5o2l9pnh6xt9Jmv5pJLSJI2kn3yO+FHzM2DknqTnvWh/adn/Z32/zv9G/v7T646Yz1rAXxnMMeZpDe+y4U/zAqRPG0G7E2l38Y/vARsP0fP6UvYVOwe0h3Nmy1ix1CYxWc/mOF3EbGHHTuPeoZfEWlwTPFLdbXjYqw8tjgjg9qrweMNEmID3v2Zs4xdRtDz9XAB/A1tKyuoZGDKRkEHINZyjKO6LTT2GxSpPCksR3JIoZTjGQeRT6zLGWR9e1SN5GZI/J2KTkLlTnA7Vp1IypfanZ6ds+2zeX5mdvyk5xjPQe4on1OztrOO6nm2wy42NtJzkZHAGelFxY+fqNndeZt+zb/l253bhjr2q2TgZNAFSx1Oz1Hf8AYpvM8vG75SMZzjqPY1V/4SbSP+fv/wAhP/hTLnxXolrI0bX6TSKcNHbK0zA+hCA4/GqT+NrbdiDTdQmH97YiD/x5wf0rVUpvoQ5xXU0PEUlk+kT2F/eTWYvYnjWaAsrpxjcrLyCMgg15r8DvCeseGdN1vU/FGrXV0zXEiRRvcvJGEB3vNtyfmcnd6+vJIrtW8Zyn/V6RJ7eZOo/PGaaPGV3nnSEx7Xf/ANhVewqdvyF7WHc2YvEWlzzJFFdbnkYKo8thkngdqmvdYsdPmEV5P5bldwGxjx07D2rDXxow/wBZpFx/2zljP8yKmj8bafjNza39t/vQeZj/AL9lqTo1F0D2ke5sf2nZ/wBnfb/O/wBG/v7T646Yz1qK113Try5WC2uN8r52rsYZwM9x7Uthrmmam5SxvoZZAMmINhwPdTyPyqbUnaPSrt0YqywOQwOCDtPNZNNOzLTvsWaKraa7SaVaO7FmaBCWJySdo5qzSGFFFFABRRRQBma1FJL/AGf5UbPsvY2baM7QM5J9q5vx9dyLe2NpMJXsJIpJJo4gTuIKgFgOWUZPHPXJHHHValeyWf2TylU+fcpC24dAc5x78Vzfi/8A5D1h/wBe0v8A6EldGH/iIyq/AzCtbi1mixZSRMi8YjI+X2wOlT1BPYWly264topGHRmQZH0PWov7MhU5ikuY/Zbh8fkTivR0OIuUVU+wyD7t/dL6cqcfmppBYz551S7I9NsX/wARRZdwLlFVPsBP3726Yf74H8gKT+ybRv8AWrLNnqJpncfkTijQBl9caeSIrnbNKOVjjG6QH1AHI+vFdr4Z1CS58EpdaoHlZBOsgkwzMqSOuD2J2qAT3NcrDbw2ybLeGOJf7qKFH6V0/hSD7T4KaDdt82W7TdjOMzyDNc+Jt7P5/wCZvR+I37WSOWzhkgTZE8asi4xtBHAwKwBJd6X8PbiWJTDdQ28rIJFwVbLEHBrftYPs1nDBu3eVGqbsYzgYzWDqF7JqHw+vbqZVV5LaXIQYHBI/pXDD4kdUtjirO5sllIkJhvJP9Z9pP71z6lj976gkVo02SKOZCkqLIp6qwyKq/wBk2Y/1UbQj0gkaMfkpFevozzi5RVT+zyPuXl0v/bTd/wChA0hsZ/4dTu1HptiP80pWXcC5RVQWMvG7ULpvX7gz+SikOmRMf3k10/1uHA/IEUWQFieeCCItdSRxx9zIwA/WrXgy9K+JRa2AkjsJbeR2QqVjZwVwUU9OpyRwc9+1CHTrOB98VtGH/v7ct+Z5rX8Pf8jbbf8AXrN/OOoqW5Gi4fEjrree3k1G8hii2zRbPNfaBvyMjnqcD1q3VS3sfI1G8uvM3fadny7cbdox171bryTvMy+ikfXtLkSNmSPzt7AZC5UYye1c148vJRqNpZzLI+nmFpJo4wTubIALgcso549Tkjjjq7q9kg1awtUVSlz5m8kcjauRiua8Wf8AIw23/Xqf/Q66MP8AxEZVfgZh2s9rNEBZyRMi8YjI+X2wOlT1BPY2ly26e2ikYdGZBkfj1qL+zIVOYpLmP2W4fH5E4r0dDiLlFVPsMg+7f3S+nKnH5qaQWM+edUuyPTbF/wDEUWXcC5RVT7AT9+9umH++B/ICk/sm0b/WrLNnqJpncfkTijQBt9caeWEVwVmmU5SOMbpAfUY5B9+K7TwzqElz4JS61QPKyCdZBJhmZUkdcHsTtUAnua5WG3htk2W8McS/3UUKP0rp/CkH2nwU0G7b5st2m7GcZnkGa58Tb2fz/wAzej8Rv2skctnDJAmyJ41ZFxjaCOBgVLUVrB9ms4YN27yo1TdjGcDGalrzjrCiiigAooooAqX8FvP9m+1S+X5dwrx/MBucZwOev0rmfF//ACHrD/r2l/8AQkrodWtZrn7F5CbvKu45H5Awozk81z3i/wD5D1h/17S/+hJXRh/4iMqvwMyaKKK9A4zmfFUEWpaxoGlXESTQzXTzyxuoZWWOMnBB4Iyy0sNpb6T42tbPR4I7W3nspZLm3gUJGCrIEfaOAeWGe/4VoajoQv8AVbfUI9RvLK4t4miQwCMjaxBPDo3PAqW20aG3W4dpp5rm5ULLdSMBKwHQAqAFA54UAZJPWoSad/62sW2rW/rc0KKy/Ddu9r4dtIJEeNo1I2yZ3D5j1zz+dalWtSAre8P/APJPrj/evf8A0dLWDXR+FJ/s3gpp9u7ypbt9ucZxPIcVhiP4fz/zNqPxGzpX/IGsv+vdP/QRWVqsFvbeA76Gyl86FbaTa+4NnqTyOOua27Wf7TZwz7dvmxq+3OcZGcVz93azWfw6vILlNkqW0u5cg4ySe31rhh8a9TplsznaKKK9U4CO5mW3tZZ3OFjQufoBmuFsdE06D4bHV7i0gh1JrSS8+2rGFmR2y4If73cDr7V22oWSalptzZSvJGlxE0TPGQGAIwcEg81mweGkWGG3vdSvb+1h27LacRKny/dzsRS2MDgkj2rOUW2/69f0LjK1jS0+SaXTLWS6GJ3hRpB6MQM/rViuWWKxm8arJFp91bXEMjF7trOX/SCUxt83bt8sdcFuoGB3PU1onzakW5dAq94e/wCRttv+vWb+cdUaveHv+Rttv+vWb+cdRU+Blw+JHSWH/Ixax/2x/wDQDVZPFW/R7XUP7B1tftF2LX7M1niaL5ivmOueI+M7vQg1p2995+o3lr5e37Ns+bdnduGenardeUdxii+t73xYbOW1vbebT03RTyxhYLnevIjbq5UDnGMZrH8Wf8jDbf8AXqf/AEOuivLWaXWtOnjTMUHm+Y2R8uVwK53xZ/yMNt/16n/0OujD/GjKr8LMqiiivQOM5W/sbTXPiDHbahaw3dvYacX8uaMOu+R8Dg8ZwhqzoKLaeI9Z0+yUJYQCFo4l+7FIyncqjoBgKcD196sS+HWbWLrUrXV7+zlulRZFiELLhBgAb42I6nv3qG90+4sIrO10Sae3+0XTNdXCIssjfu3O5iwIyWCjJHoPas17qvbv+Zb10v8A1Y36K5/w1PrErA6w87+bZwzkSwCPypWLB0GFHTC8HJGa6CtCWrOwVveH/wDkn1x/vXv/AKOlrBro/Ck/2bwU0+3d5Ut2+3OM4nkOKwxH8P5/5mtH4jZ0r/kDWX/Xun/oIq3UVrP9ps4Z9u3zY1fbnOMjOKlrzjrCiiigAooooAz9Wuprb7F5D7fNu4434Bypzkc1S8R6DPqrQXVjMkd1bqyhJR8kitgkEjkHKjnnvwa0r/7H/o327/n4Xyev+s529Px68VbqoycHdCaUlZnnU9rqdnn7bpV0oH8cC+ep9xsy35gVUk1KzhOLidbc5xif92fybFeoUEZGDXUsV3Rg6C6M8yW9tXGVuYWHtIKX7Xbf8/EX/fYr0V7G0lOZbWB8f3owa5Twvp1k3izxorWduQuqQhQYl4H2G2PHHvVfWV2F7B9zCfUbKIEyXlumOu6VR/WljvIpx/oqzXXp9nheX/0EGvSY7aCHHkwxx46bUAqWk8Uui/EPYeZ5/b6PrV8QILD7Kh/5bXjBQPogJY/Q7frXW2OkQaZ4eOnSTs0WyQyzNhclyzO3oOWJ9q06rakjSaVdoilmaBwFAySdp4rCpWlU0exrCmo7ElrHHFZwxwPviSNVRs53ADg5FZtip13wr5WoOzfao5I5HXCnBJHGOM4q9pqNHpVojqVZYEBUjBB2jim6Z9j/ALOi/s3/AI9udnX1OevPXNZJ21NDjrnQdasCQbcahGOktsQrEerIxGPwJrOe5EIzdQ3Ntjr9ot3jH5kYr02iupYl9UYOiuh5fHqVjL/q723fnHyyqf61J9rtv+fiL/vsV6RJBDNnzYkfIx8yg1yXj7TrJNE04pZ26k65pgJESjIN7CCOlX9aXYn2D7mG17aqMtcwgepkFRrqVlI5SK5jlcdUibefyGTXpKafZxtujtIEPqsQH9KnACgBQAB0ApfWl2D2Hmecww392cWWlXsvOMvF5K/XMm3I+ma6Pw94durK+/tDU5IxOI2jjghJKoGIJJY4yflHYAe/WukorKeIlJWWhpGkou5Ut4LePUbyaKXdNLs81NwOzAwOOoyPWrdZljFImvapI8bKknk7GIwGwpzg96065zUz7y6mi1rToI3xFP5vmLgfNhciqPiPQZ9TeG70+VEuoVKeXL9yVTg4JHKnI4PPfj007j7H/aNn5/8Ax8/P9n6+nzdOOnrVuqjJwd0JpSVmecz22o2ZIvdKu0A/jhj85T7jZk4+oFVW1KzjcJNcxwueiynYfybFeoUhAYEMAQeoNdSxXdGDoLozzNby2fGy4ibPTDg5p5miAyZEA/3hXoMmnWMpJls7dyeCWiU5/SuT8AaPpraNqDtp1oWXW9TUMYFyALyYAdOw4qvrMewvYPuYz39nGMyXUCjrlpAKSO+gnGbXzLr/AK9omlz/AN8g16TFZ2sP+ptoo+c/IgFTUvrS7B7DzPP7fSdZvmAt9PNsh/5bXjBAPogyxPsQPrXW2OkQ6Z4dOnSTs0eyQyzNhclyzO3oOWJ9q06rakjSaVdoilmaBwFAySdp4rCpWlU0exrCmo7ElrHHFZwxwPviSNVRs53ADg5FS1W01Gj0q0R1KssCAqRgg7RxVmsTQKKKKACiiigClqVlJefZPKZR5Fykzbj1AznHvzV2szWpZIv7P8qRk33sattONwOcg+1adABRRRQA2SRYonkfIVFLHAJ4HsK858BeOfDWteOfFNrpWrQ3U1/fxz2yRhj5kaWcCs3TgBkYc9xXpFcL4M+F+meDvGniLxBaBS+rSgwIF/49ozhnUH/akyfTCrQB3VFFFABUF7M1tYXE6AFoomcA9MgE1PUV15P2Ob7V/qfLbzOv3cc9OelADbKZrmwt53ADSxK5A6ZIBqHR7KTT9JhtZmVnj3ZKHI5Yn+tWLXyfscP2X/U+Wvl9fu44689Ko+HZZJ9Bt5JpGkc7ss5yT8x70AadFFFABXn3xV8WaHollpllq2ox2tw2qafdKkgbmKO7jZ2Bxj5QpJr0GuI+Jvw0sPiRp+mwXjiGWxvElEoHLQkgSx56jco/NVoA67TtQtdW023v9OmE9rcoJIZQCA6noRnsas0yGGO3gjhgRY4o1CIijAUAYAFPoAKKKKAKVreyT6tf2rqoS28vYQOTuXJzV2qlv9j/ALRvPI/4+fk+0dfT5evHT0q3QBSurKSfVrC6RlCW3mbwTydy4GKu1mX0sia9pcaSMqSedvUHAbCjGR3rToAKKKKAK2o6ha6Tptxf6jMILW2QyTSkEhFHUnHYVw/wq8WaHrdlqdlpOoxXVwuqahdMkYPEUl3IyMTjHzBgRXfTQx3EEkM6LJFIpR0YZDAjBBri/hl8NLD4b6fqUFm4mlvrx5TKRysIJEUeep2qfzZqAO3ooooAKgvZmtrC4nQAtFEzgHpkAmp6iuvJ+xzfav8AU+W3mdfu456c9KAG2UzXNhbzuAGliVyB0yQDU9RWvk/Y4fsv+p8tfL6/dxx156VLQAUUUUAFFFFAFS/nt4Ps32qLzPMuFSP5QdrnODz0+tW6qX9j9t+zfvNnkXCzfdzu254/WrdABRRXP6p468OaReNZ3epxfa1OPIj+Zs+h7A/UjHfFO1wJvFviW38JeHJ9Wuo2mEZCpEpwXY9Bnt6/hXE+CfjJH4o8RR6ReaZ9le4z5MiSbhkDOCMe3X9PTrb/AES58V2TW/iBVtdOkwfsURDSN6b5Og9cL/30RxWVofwl8PeHrtrzTZb5bv8A5ZTtMC0J9VG3HfoQRWsHS5GpJ83Ql3vodxRXP3us3fhq18/XWiurIMF+1Q4jkGem6MnDf8BOT/dq3o/ibR9fZ10q9WZ4xloyrI4HrtYA498ViUatV9QiefTbmKIbnkhdVGcZJBAqxVfUJXg025liO144XZTjOCASKADT4ng022ilG144UVhnOCAAaZpk9vc6dFNZReTC2dqbQuOSDwOOuafp8rz6bbSync8kKMxxjJIBNM0yx/s7TorXzPM8vPzbcZySen40AW6KKZNNFbQPNcSJFFGpZ3dgFUDqST0FAD64L4ifE6LwPc29lFYm7u54/N+Z9qquSB9eQa2IfHOlardGx8NzR6pfYJ8tX8tEA/iZiOn+6GPtVTXPh3YeLQJvFE7z3YG1HtQIlhXOdq5BJ69WJ9sdK0p8sZr2i0E720H/AA/8eW/jrTLiZLVrW4tWVZot24fNnBBx7Hiutrl9J8D2nhm08vwtcS2MhwZPN/epORnG9Tj1/hK03UPHmneHLsWfix49PmZdyPE/mpIucZwBuX6FcehOKUrSk+RaAttTqqKq6bqdlrGnx3umXCXNtKMpIh4P+B9jVqoGZ9nazRa1qM8iYin8ry2yPmwuDWhWfZ3U0utajBI+YoPK8tcD5crk1oUAVLie3j1Gzhli3TS7/KfaDswMnnqMj0q3VS4sfP1GzuvM2/Zt/wAu3O7cMde1W6ACiiucvfHvhyzvTYjUYri93bFtoDuZnzjbn7oOfUina4EnjTxZbeDPDr6pdQvPmQRRxKcbnIJAJ7DANcp4D+LsXi/XRpN3p32S4kVmhZH3K2ASQeOOAea6fUfDsniu0MHicIlmTuWygOSD2ZpMZJGei4H+9Wdonws0Hw7M1zo8t5Be5Pl3RlDNHkEYA27SOe4NaxdL2bUk+boS73O0ornNR8RS+FrZZvEzQNZlwgvYDtIJzjdETnt/CW78AVc0HxVovieKR9Dv47ryjh1AKsv4EA49+lZWdrlGvVfUInn025iiG55IXVRnGSQQKsVX1CV4NNuZYjteOF2U4zggEikAafE8Gm20Uo2vHCisM5wQADViq+nyvPpttLKdzyQozHGMkgE1YoAKKKKACiiigDK13/mG/wDX/F/WtWql/ffYvs37vf59wsP3sbd2ef0q3QAV826r8LNdnvLvVoHSTTDLJJ9skkAPlhyN5Gc4wN3fivWvFvj+1057zSbKO4ku1Ty3nj2hYiw7EnlgDn0zgZ641o/EOgxeAzqgJj0iGDy2jZfmUD5PLI9c8envjmtqNadJ3h1JaT3NjS7M6fo9nZGUzG3gSIyHq+1QM/jirVea+CfizourT2WhSC5judohimmAxKRwucHhiMfjXol5eQafZTXd5IIoIELyOewFROEoO0lYaaexy/xE0eTWNGs47aULcreIIY26SFsqR7YBLZ54U1i+CfCd7ovi/wAzVnjilW0ZoY4m3eYCwVsnj7vy8f7Qq1ZeO9L1rxhYrJHcW8EaslsZlXDTudoJwTt+XIH++c44q54w8VWGh63p3yzT3tuxd44lGBC4KkEkjGSAQP8AZHY1AHZVFdSRxWc0k6b4kjZnXGdwA5GDVLQtesvEWnfbNPZ9oYo6SDDRt1wR9COmRzVu9ha5sLiBCA0sTICemSCKBjrWSOWzhkgTZE8asi4xtBHAwKz/AAz/AMi5a/8AA/8A0M1esoWtrC3gcgtFEqEjpkACo9Mvv7R06K68vy/Mz8u7OMEjr+FAFuuZ+ImnNq/ga+sI5TFLcGNIsDO5zIu1fxOB7da6G5uYrO0mublxHDCjSSOeiqBkn8hXncnxH07UPEFgbm0uLfT7eRpBI5GTIRtVmUHhQGY9+cHHFNNp3QHJ+APhlrnh7x9YXWtFLWNBI8ZSQN5pUfd46ZBzz2Br3WuI+JHjDTvCttp8tyHkvluFnt40HYfK+T2BRmXvyenFaHgrx5pnje0mk09JIZrcjzYZeoz0II6jg/5xW9WVWr+9mtO5KstEdPXjnxH+Gt94s8by3Oi3UZlNvG9xHMxCx/wrg+4QnHt716L4r8Y6V4N0+O61eR/3rFYooly7kdcDjgZGfrWT8PfF+leKl1GazkcXrzmWaKQYKpwqY9QFVc+5PHPM05VKf72H3g7PRi/C3w8fDfg9rOWYyT/apTMMYCOp2ED2+XOe4Irs688h+IujWHiLUPLS5lsLh0fz44wVEgG12AzkqQqdBnIPBzmvQYpUnhSWFw8cihlZTkMDyCKzlJybk92NFa3nt5NRvIYots0WzzX2gb8jI56nA9at1StbKSDVr+6dlKXPl7ADyNq4Oau1IzK1D/kY9I/7bf8AoArVqpcX3kajZ2vl7vtO/wCbdjbtGenerdAEdwoe2lRpDGGQguDgrx1r5t/4VNr5lh1DdGumzSRst2zgFUdgAxXO4cEE8cCvVPFnxBsw13o1pbTzLv8AIuZ0YLhc4kVM9TjcueOfXFbus+JNCXwBNqt3I39l3EBjCovzncCuwD+8Dke2K3pValK/J1JaT3Oht4vItood7P5aBdzdWwMZNSV554F+LGm+KLu30ieKWDUDHgO3KTMq8n2JwTg/n69zqWpWukabNfX8nlwQrlmxk9cAAdySQPxrKcJQdpKzGmnscX8WPCknivSdOtrW4Ed4LkpBG33ZNy5bPpgITn2NY3wq8AXvhDxLfPq1xH9pNouyOLlWVmOTn2KdPcVt6T4503XPGUAljuLVRCYrMTKuGkY/NnBOCQqgfVhnnBj8bfELRPCviiwE7Sy3kKulxHCudsLqDg8j5tyoR7Z6ZrWFSq4exjqn0E0r8zPQKiupI4rOaSdN8SRszrjO4AcjBqj4f8Qaf4m0ePUtJlMkEmQQwwyMOqkdjVy9ha5sLiBCA0sTICemSCKxtZ2ZQ61kjls4ZIE2RPGrIuMbQRwMCpagsoWtrC3gcgtFEqEjpkACp6QBRRRQAUUUUAVL+C3n+zfapfL8u4V4/mA3OM4HPX6VbrK19ZPJs5IoZZvKu0kZYk3NgZzxViy1L7ZMY/sV5Bhd26eLap9s5680Act4g+G0Gs6vJqFrqDWbTtumQxeYGOMZXkYJx71rf8IXpbeDJPDUvmyWkqne5YbyxbduzjGc+2OMVdl1rypnj/s3UH2MV3JBlWx3Bz0qa41L7PDBJ9ivJfOXdtii3MnThhng8/oaeoHA+GPgrpfh7xBFqk2oTXrW7+ZBEYwgVh0JOTnHXtzXoGq6bDq+k3On3JYRXEZRihwR7j3FFjf/AG3f/otzb7Mf8fEezdnPT8qq/wBu/wDUK1P/AMB//r1U5zqO8ndiSS2OS0r4W/Y9Xt7q91UXENvIsojjg2F2U5GTuOBkc1oeK/h+viDVRqNpfC0mZAkqvFvV8dD1BBxx36Dp36W91L7HMI/sV5Pld26CLco9s568U6C/8+zkuPstzH5ef3UkeHbAzwO9SMz/AAr4aj8MaU1qs5uJZZDLLKV2gtgDgc4GAO5rQ1X/AJA17/17v/6Carxa15syR/2bqCb2C7ngwq57k56U681drWaSJNOvZ2UcNHFlGOM9f/rUgJtK/wCQNZf9e6f+gijTILe206KGyl86Fc7X3Bs8knkcdc1PbyNNbRSvGYmdAxQ9VJHSsDR9Rk0/SYbWbTNQZ492SlvkcsT6+9AG9d2sV7ZzWtym+GeNo5F9VYYI/I1wkHwmsUvQ1zqU9xaBs+QYwGYejOOo9cAV2t9f/Ytn+i3Nxvz/AMe8e/bjHX86IL/z7OS4+y3Mfl5/dSR4dsDPA70Ac945+H2n+OIIPtc0ltcW+RHNGM8HqCO/507wP4A07wPazrZzSXNxcY82aQYyB0AHYc1rxa15syR/2bqCb2C7ngwq57k56VNe6l9jmEf2K8nyu7dBFuUe2c9eK09pPl5L6Csr3MHx74DtfHWnW8M9y9rPaszQyqu4DdjIIyOuBVT4f/Da18DNczi8e8urhdhkKbAq5zgDJ7gc+359X9v/AOJd9r+y3P8A1x8v951x939fpUVrq32m5WH+z76Hdn55YdqjjPJzR7SfJyX0Cyvc4eT4Rp9rIt9WaKy3cRmDdIq/3Q27H4kfga9DtLaKys4bW2XZDBGsca56KowB+Qqpdat9muWh/s++m24+eKHcp4zwc1LPf+RZx3H2W5k8zH7qOPLrkZ5HasxlXT/+Rj1f/tj/AOgGtWqWn6hJfSTB7Ke2SPbsaZdpfOc8e2PU1doAqXEFvJqNnNLLtmi3+Um4DfkYPHU4HpVusfWGkg1bTbpLaedIfN3iGPcRlQBVuy1L7ZMY/sV5Bhd26eLap9s5680Acnq3wwtNQ1aa8tdQltEnkMksPlhxuJyxUkjGTk856/hWxfeCtJv/AAcPDcqyCzVfkcN84bOd+fUkkn6mrn9u/wDUK1P/AMB//r1avr/7Fs/0W5uN+f8Aj3j37cY6/nTTad0BxHg/4QaX4T1tdUN7Le3EQPkhkCKmRjOMnJxXZa5o8GvaNPp10zIkoBDp1VgQQR+IFPt9S+0QzyfYryLyV3bZYtrP14UZ5PH6ioYta82ZI/7N1BN7BdzwYVc9yc9Kqc5TfNJ3YkktjlNE+GC6drFve3+pC6S2kEkcUcHl7nBypJ3HoecCq/jj4Q2vi/XTq0WovZXEiqswMe8NgAAjkY4Arub3Uvscwj+xXk+V3boItyj2znrxQmpb7CS6+xXi7G2+U0WJG6cgZ5HP6GiE5QlzRdmDSejM/wAH+FbTwd4fTS7KRpRvMkkrjBdyACcduAOPatTUnaPSrt0YqywOQwOCDtPNQWurfablYf7Pvod2fnlh2qOM8nNJeau1rNJEmnXs7KOGjiyjHGev/wBapbbd2Msaa7SaVaO7FmaBCWJySdo5qzUdvI01tFK8ZiZ0DFD1UkdKkpAFFFFABRRRQAUUUUAFFFFAGFrXimDw9fKNXs7mHTWj3HVFUPBE2eVkwdyDGDuI29ckd9qCeK5gSa3lSWKQBkkjYMrA9wR1FOIDKQwBB4IPeuVn8HzaXcPe+CbxdJmdt8tjIpeynOSTmMH92xyfmTHPJDdKAOrormNO8aRi/j0rxRZvoWqSHbEk7hre5P8A0xm+6/f5Ttf1WunoAKKKKACiiigAooooAKZLNFCoaaRIwzBAXYDLE4A+pJAp9ct8Qf8AkBad/wBh3S//AEthoA6miiigAooooAKKKKACiiigAoqrqWp2Oj2El7ql3DaW0f3pZnCqPQc9/auZ/tbxF4rG3w9bvoeluP8AkKX0P+kSD1hgYfL/AL0n/fBoA2tc8TaZ4fWNb+ZmuZzi3s4EMs859EjXk+56DuQKuaZdXF7psNzeWMthNICWtpXVnj54DFSRnGDwTjOM1R0PwtpmgNLPaRvNfTgfaL+5cy3E/wDvOeceijCjsBWxQAUUUUAFFFFABRRRQAUUUUAFFFFABRRRQAUUUUAFFFFAFbUNOstWsJbLU7WG7tZhtkhnQOrD3Brmjo2v+F8v4ZuW1bTl66TqEx8yMccQznJ6Z+WTI/2lFddRQBi6H4r03XZpbWFpLXUIB+/0+7Typ4vcoeq8HDLlT2JrarK1zw3pfiGOIalbbpoDut7mJjHNA3qki4ZT9Dz3zWJ9q8TeExjUUk8S6Sg/4+7eMC+hA/vxKAs3flMN/sHrQB2FFUdI1rTdesBeaPeRXcBJUtGeVYdVYdVI7g4Iq9QAUUUUAFct8Qf+QFp3/Yd0v/0thrqa8r+Nnj+z8IW2kWmoadeypNf2t4lxCqlCLe5jkdOWB3bV44xyOeuAD1SiqmlXzanpFpfNazWhuYll8ifG+PcM4bBIB555q3QAUUUUAFFFc7q/jKzsdROk6VbzazrOATY2eD5QPRpXPyxL/vHJwcA0AdCzKilnIVVGSScACuSk8ZXGtyva+BLNNUKkpJqkxKWMJzg4cczEc/LHkZGCy0ieEtQ8QuLjx5eJdQnldFsyVs09pCfmnP8AvYT/AGB1rrYoo4IlihRY40AVUQYCgdgO1AHO6b4Ogjv49U8QXUmt6qh3Rz3KgR2554hiHyx8HGeWI6sa6SiigAooooAKKKKACiiigAooooAKKKKACiiigAooooAKKKKACiiigAooooAKKKKAOe1fwdZ31+2qaZPNo2sEAG/ssBpQOiyoRtlX2YEjsRXmWm/FzxHZfFv+xPE1iTooX7E1/b2UscTTBj+/G7OEJ+U8kDAIOOT7dVHWLqWzsDNAQHDAcjNYYivHD0pVp7RVyoRc5KK6l6iuS/4SK/8A70f/AHxR/wAJFf8A96P/AL4r5z/WnA9pfcv8zt+oVvI62sXxP4S0nxdaWlvrduJo7O7ju4h/toc4PsRkEehrM/4SK/8A70f/AHxR/wAJFf8A96P/AL4o/wBacD2l9y/zD6hW8jraK5L/AISK/wD70f8A3xR/wkV//ej/AO+KP9acD2l9y/zD6hW8jra57xz4qTwb4Su9W+zvd3CLttraNSWmlP3V45x3J7AGqf8AwkV//ej/AO+KsWGuXtzqEMMjJsdsHC1pT4mwVSahFSu3bZdfmKWBqxTbtocJ8NdZ8W/Ezw40Xii8uNGjtD5dwttbtBcXwPIYSH7iY+U7BuJGdy8CvU9J0bTtCsFs9Is4rSAEsUjXG5j1Zj1Zj3JyT3q7RX0xwhRRRQAUUUUAFFFFABRRRQAUUUUAFFFFABRRRQAUUUUAFFFFABRRRQAUUUUAFFFFABRRRQAVleIv+QQ3++tatZXiL/kEN/vrXl5v/uFb/CzfD/xo+qOSoorIuPEllaLqxuFlQ6UgeYFRl1K7gU55zyOccg1+QwpzqO0Ff/h7fmz6ZtLc16KwrjxXbwvOEsL6dLVFe7kijUi2yobDZYEkA5IQNis248XSC+1tXiuE06ysI7mO7thEz4YMdw3MQcgDblexzjjPRDBV59P6bS/VfIzdWKOvornbnxja2sl6gsNQuE05Ua6mjRNsasgbdywJ4PIAJ4PFWLzxPbW9w0NtaXd+Y4VuJjaopEUbfdJ3MM5AJwuTx0qfqlbT3d/+B/mvvQ1Ui+ptVc0j/kL23+/WRpeoxavpNrqFsrrDdRLKiyABgCMjOCea19I/5C9t/v1WFi44qEXupL8yarTpSa7P8jtqKKK/aj5cKKKKACiiigAooooAKKKKACiiigAooooAKKKKACiiigAooooAKKKKACiiigAooooAKKKKACsrxF/yCG/31rVrK8Rf8ghv99a8vN/9wrf4Wb4f+NH1RyVc1r3hibVtesrqGWOO1O1NQjbO6ZEcPGBgdmBznsTXS0V+R0a06MueG/8AX/DrzPpZRU1ys5m40TVoJ9Wj0p7NrfVmLu9w7K9u5QIxACkOMKDjK4PeqV34OvUtNSstOkt2t73SYrFXmkZWR41YA4CnIO7nnjHQ12dFdEcdWjtbp87Wt91l/VyHSi3f+vP7zmW8N3htvEcYkgzqsKxw/MflIhEfzccc+meKyb2f/hGtQukhvtPS4urGFJYrx3jO9EKBovlPm5HGwYOQORmu8oqqeOknaorrttta3R9kHskrcvQyPCdtNZeD9JtrqMxzRWkaujdVO0ZBro9I/wCQvbf79U6uaR/yF7b/AH6nDzdTGQm+sk/xJnHlouPZfodtRRRX7QfMBRRRQAUUUUAFFFFABRRRQAUUUUAFFFFABRRRQAUUUUAFFFFABRRRQAUUUUAFFFFABRRRQAVT1Sya/sjAjBCWByauUVjXowr05Up7PRlRk4yUlujmv+EXm/5+Y/8Avk0f8IvN/wA/Mf8A3ya6WivD/wBW8u/lf3s6vrtfv+COa/4Reb/n5j/75NH/AAi83/PzH/3ya6Wij/VvLv5X97D67X7/AII5r/hF5v8An5j/AO+TR/wi83/PzH/3ya6Wij/VvLv5X97D67X7/gjmv+EXm/5+Y/8Avk1PZ+HprW9inM6MEbJAB5reoqocPZfTmpxi7rXdiljK0k02FFFFfQHIFFFFABRRRQAUUUUAFFFFABRRRQAUUUUAFFFFABRRRQAUUUUAFFFFABRRRQAUUUUAFFFQ3l3Bp9jNeXkqw28EZkkkY8KoGSTRsG5NRUFjdi+0+C7EMsAnjEgjmADqCM4IBODS3dwbSymuBDLOYkL+VCAXfAzhQSBk/Wh6bgtdiaiq+n31vqmnW99ZSCS3uIxJG47qRkVTt/EFrc+KbzQY45hdWdvHcSOVGwq5IABznPynPFFtbB0ualFFFABRRRQAUVT1bUf7J0m4vvsd3e+Qu77PZxeZLJ7KuRk1ajffGr7WXcAdrDBHsaAHUUUUAFFFFABRRRQAUUUUAFFFFABRRRQAUUUUAFFFFABRRRQAUUUUAFFFFABRRRQAUUUUAFcf8Rpi1joumksItT1i2t5tvdAxcg+x2Y/Guwrm/HWkzan4dWaxi829025iv7aMAZd4m3bRnuy7l/Gi9mm+6/MLXTS7P8jH+JF7bQvYWt94q1PRoZw5+yaNAzXl0Rg5V1DFVXv8vOetZnwp1u8ufEPiDRXvtZvtPslgltJNcQi6AcMTkkAlTjIJHStvWvDU/iq707xR4T8RyaLfG08pblbVLhJIGIbaUfGDnvTPDfg3/hCtX1nxFqfiOfUvttujXct5GqlTHklgwOAuDgLjjHWiPu35vMb1WnkTfD6RoZfEulZJi0/WZlhGOFSQLLtH0LtXPX+hXfiH4ya5Zwa3faRb/wBl2rTyac4jnf5n2gSEHaOucDJ4HrXWeBNNns9Dnvr6IxXmr3cuoTRt1TzD8in3CBQfcGs/WvAWo3vi288RaJ4nn0a+ntorZPLtVlRQpJO9WOHznjgEEdeooas436LX1tb8wvfmt1f63/IxbfWtQ03w74m0fW/FjWbaJdxwprUtt5szQyKrqu3+KTBK5AJ6HBrC8Pa7JpXxG0Kz0fW/Fuo6fqTTR3Q8Qo5jJWMsvll1UgjqQB0xXaSfDGB/CsmnnV7s6rJerqLau6q0jXS/dcp02jGAvTHfvVe2+G+sSeJ9I1/X/Gdzq17pkrMqPZRxQlGUgqEU/KxyPmyenSmt9f60/wA/89xO3K7ef/AMaxtNf8U+Fb7xtH4s1OyuXS5ezsYHAtI4kLKqtHjLMQv3sggnjpUWhz6x42i0Hw+/iHUtOt4dBgv7y6s59t1cSOdqjzSCQBtJPrmue1vUNPtptX0HSvFGv6Ol08+fC/8AZHmTyyMWz5UwBCxseeD0zWtrcVv4O0nwwdQ1jUfCusWukpbNq8Nh9rtmHG6B1GcsDyOAPc0o2tfpp+Uvv1t/w5Ut2lvr+a/S6DUL3XtH0v4kWs/iC/u5dMgtBaXJlKPGCmcjaQFYjGSuMnmteew1jxR8Tb7SR4m1bS9Mi0i1mkWwuNjmQlsbWIO3POSBk4HNZ3hDwhceJ9D8Zl9WvZrbX2hjg1S9tNjz7Vy0gi+XCZOFHHAr0XTfC/8AZ/i681z7Z5n2qygtPI8rG3yy3zbs853dMcetO2qv5fl/mS3p7v8AWq/yZ5/B4j17TvDN74fXWJZ9RTxEmiW2p3Ch5FicKwdv7zhSeT3xV6fR9X8JeOfCNnF4r1jU9PvbuYTRahcb3LCFj94AZTvtOcEAirnibwvYaN4b8Q3OqSahdw6lqaX4fTbfM1i/yhXA3fMFK5JA6E8VyfhdpvFvxE8P6haeLr7xXHpbzPPctphs7e2Qx7QuMDdISRz6UQd2u+l/uX63HKyT7a2+9/pY9xooopCCiiigAooooAKKKKACiiigAooooAKKKKACiiigAooooAKKKKACiiigAooooAKKKKACiiigAooooAKKKKACiiigAooooAKKKKACiiigAooooAKKKKACiiigAooooAKKKKACiiigAooooAKKKKACiiigAooooAKKKKACiiigAooooAKKKKACiiigAooooAKKKKACiiigAooooAKKKKACiiigAooooAKKKKACiiigAooooA//2Q=="/>
          <p:cNvSpPr>
            <a:spLocks noChangeAspect="1" noChangeArrowheads="1"/>
          </p:cNvSpPr>
          <p:nvPr/>
        </p:nvSpPr>
        <p:spPr bwMode="auto">
          <a:xfrm>
            <a:off x="-381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0" name="AutoShape 6" descr="data:image/jpeg;base64,/9j/4AAQSkZJRgABAQEAYABgAAD/4RDQRXhpZgAATU0AKgAAAAgABAE7AAIAAAADSm8AAIdpAAQAAAABAAAISpydAAEAAAAGAAAQwuocAAcAAAgMAAAAPgAAAAA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kAMAAgAAABQAABCYkAQAAgAAABQAABCskpEAAgAAAAM2OAAAkpIAAgAAAAM2OAAA6hwABwAACAwAAAiM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xNzowMzozMSAxNzowOTozOAAyMDE3OjAzOjMxIDE3OjA5OjM4AAAASgBvAAAA/+ELFWh0dHA6Ly9ucy5hZG9iZS5jb20veGFwLzEuMC8APD94cGFja2V0IGJlZ2luPSfvu78nIGlkPSdXNU0wTXBDZWhpSHpyZVN6TlRjemtjOWQnPz4NCjx4OnhtcG1ldGEgeG1sbnM6eD0iYWRvYmU6bnM6bWV0YS8iPjxyZGY6UkRGIHhtbG5zOnJkZj0iaHR0cDovL3d3dy53My5vcmcvMTk5OS8wMi8yMi1yZGYtc3ludGF4LW5zIyI+PHJkZjpEZXNjcmlwdGlvbiByZGY6YWJvdXQ9InV1aWQ6ZmFmNWJkZDUtYmEzZC0xMWRhLWFkMzEtZDMzZDc1MTgyZjFiIiB4bWxuczpkYz0iaHR0cDovL3B1cmwub3JnL2RjL2VsZW1lbnRzLzEuMS8iLz48cmRmOkRlc2NyaXB0aW9uIHJkZjphYm91dD0idXVpZDpmYWY1YmRkNS1iYTNkLTExZGEtYWQzMS1kMzNkNzUxODJmMWIiIHhtbG5zOnhtcD0iaHR0cDovL25zLmFkb2JlLmNvbS94YXAvMS4wLyI+PHhtcDpDcmVhdGVEYXRlPjIwMTctMDMtMzFUMTc6MDk6MzguNjgzPC94bXA6Q3JlYXRlRGF0ZT48L3JkZjpEZXNjcmlwdGlvbj48cmRmOkRlc2NyaXB0aW9uIHJkZjphYm91dD0idXVpZDpmYWY1YmRkNS1iYTNkLTExZGEtYWQzMS1kMzNkNzUxODJmMWIiIHhtbG5zOmRjPSJodHRwOi8vcHVybC5vcmcvZGMvZWxlbWVudHMvMS4xLyI+PGRjOmNyZWF0b3I+PHJkZjpTZXEgeG1sbnM6cmRmPSJodHRwOi8vd3d3LnczLm9yZy8xOTk5LzAyLzIyLXJkZi1zeW50YXgtbnMjIj48cmRmOmxpPkpvPC9yZGY6bGk+PC9yZGY6U2VxPg0KCQkJPC9kYzpjcmVhdG9yPjwvcmRmOkRlc2NyaXB0aW9uPjwvcmRmOlJERj48L3g6eG1wbWV0YT4N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PD94cGFja2V0IGVuZD0ndyc/Pv/bAEMABwUFBgUEBwYFBggHBwgKEQsKCQkKFQ8QDBEYFRoZGBUYFxseJyEbHSUdFxgiLiIlKCkrLCsaIC8zLyoyJyorKv/bAEMBBwgICgkKFAsLFCocGBwqKioqKioqKioqKioqKioqKioqKioqKioqKioqKioqKioqKioqKioqKioqKioqKioqKv/AABEIAYABLAMBIgACEQEDEQH/xAAfAAABBQEBAQEBAQAAAAAAAAAAAQIDBAUGBwgJCgv/xAC1EAACAQMDAgQDBQUEBAAAAX0BAgMABBEFEiExQQYTUWEHInEUMoGRoQgjQrHBFVLR8CQzYnKCCQoWFxgZGiUmJygpKjQ1Njc4OTpDREVGR0hJSlNUVVZXWFlaY2RlZmdoaWpzdHV2d3h5eoOEhYaHiImKkpOUlZaXmJmaoqOkpaanqKmqsrO0tba3uLm6wsPExcbHyMnK0tPU1dbX2Nna4eLj5OXm5+jp6vHy8/T19vf4+fr/xAAfAQADAQEBAQEBAQEBAAAAAAAAAQIDBAUGBwgJCgv/xAC1EQACAQIEBAMEBwUEBAABAncAAQIDEQQFITEGEkFRB2FxEyIygQgUQpGhscEJIzNS8BVictEKFiQ04SXxFxgZGiYnKCkqNTY3ODk6Q0RFRkdISUpTVFVWV1hZWmNkZWZnaGlqc3R1dnd4eXqCg4SFhoeIiYqSk5SVlpeYmZqio6Slpqeoqaqys7S1tre4ubrCw8TFxsfIycrS09TV1tfY2dri4+Tl5ufo6ery8/T19vf4+fr/2gAMAwEAAhEDEQA/APpGiiigAooooAKKKKACiiigAooooAKKKKACiiigAoqnf6vp+lhTqF5Dblvuq7gM30HU/hWRJ4204f8AHrbX11/uW+zP/fwrVxpzlsiXKK3Z0dFcs3jRz/qtIm/7azIv8i1R/wDCZ3v/AEB4/wDwM/8AsK09hU7fkT7WHc62iuTXxnd5+fR1x/s3eT/6CKkXxsi487SL0epjaJgPzcH9KXsKnYPaQ7nUUVhQ+MtGfAnnktDjJ+0wtGo/4ERt/WtqGaK4hWWCRJY3GVdGBBHsRWcoSj8SLUk9h9FFFSMKKKKACiiigAooooAKKKKACiiigAooooAKKKKACiiigAooooAKKKKACiiigAooooAKKKKACq+oSyQaZdSwECSOF2QkZAIBIqxVXVP+QRef9cH/APQTTW4meW2N9boqyX+YLyYAyy3HWViOoc8H2GePQVqKwZQVIIPQiorZQ1jCGAIMa5B+lRHSbHJKWyRE9TFmMn/vnFey7HnFuiqY02Nf9XcXS/8Abw7f+hE0psX/AIb66Uem5T/NaVkBboqp9gJ+9eXTe+8D+QpP7Ltycu9xJ7NcyEflnFGgE89zBbJuuZo4l9XYD+dSeFrxk8W2qadG8VpdCQTkqVSUhCQQp7gr97HTjmoIdPs7Z98FtEj93CDcfx61o6P/AMjTpn+/J/6KapnbkfoXD4kd9RRRXkHeFFFFABRRRQAUUUUAFFFFABRRRQAUUUUAFFFFABRRRQAUUUUAFFFFABRRRQAUUUUAFFFFABVXVP8AkEXn/XB//QTVqquqf8gi8/64P/6Cacd0J7Hntp/x5Qf9c1/lUtRWn/HlB/1zX+VS17D3PPCuUn0+z134g3CajaQXdvp9giqk8QdQ8jkk4IxnCj866usVvDjLqt5f2msahaveMrSpEIWX5V2jG+NiOPeokrtFJ6Mh8OAW+r63Y2vFjbTxrAgPyxExgsi+gBwcds10FVrGwt9NtvItUKqWLszElnY8lmJ5JPrVmmlZWE9WFWdH/wCRp0z/AH5P/RTVWqzo/wDyNOmf78n/AKKalP4X6McPiR31FFFeSd4UUUUAFFFFABRRRQAUUUUAFFFFABRRRQAUUUUAFFFFABRRRQAUUUUAFFFFABRRRQAUUUUAFMliSeF4pBlJFKsPUEYNPooA4W48Mavpo22iJqVsgwm1hHMB6EHCn65H0rPkaeAkXVjewEdS9s5X/voAr+telUV1LEy6q5g6Meh5cdUsA4RryBHPRXkCn8jS/wBo2P8Az+W//f1f8a9PIDAhgCD1BrP1a9stGso7m6t96SXNvbARopO6aZIlPOOA0gJ9s9elX9aX8v4/8An2HmcAdSsVUk3tuAOpMq8frRHqFrP/AMe0ouP+uAMn/oOa9Fu7jT9KtXvb+W2sreLl55mWNEyccscAcnFRaXr+ja2ZP7F1ax1HyseZ9kuUl2Z6Z2k4o+tLpH8f+AHsO7OJhttSux/oek3j57yx+QB9fMwfyBroNB8NXNrfpqGqyx+bGpEUEBJVCRgksQCxxx0AGT1rpqKyniJSVloaRpRi7hRTI5o5d/lSI+xijbWB2sOoPoaJJo4dvmyIm9gi7mA3MegHvXOaj6KKKACiiigAooooAKKKKACiqkWq6fPLHFDf20kkjuiIkyksycOAM8le47d6t0AFFFFABRRRQAUUUUAFFFFABRRRQAUUUUAFFFFABRRRQAUUUUAFFFFABXOeO/8AkXbX/sM6X/6X29dHXOeO/wDkXbX/ALDOl/8Apfb0AZfxMe4urfQtGsYoZ59Q1WI+TNIY0dIszMCwViB8g52nr0rH1nXdQ0XxffazrlhawXtjoMj2dvZ3DTRzAyqD5kjIhBDbMDbjDMc13OseGdM165tLnUUufPs9/kS215NbtHuADYMbqeQMUy08JaLaQ3kYs2uPt0flXL3k8lzJKmMbGeRmYryeM45oWn4/irDdvy/B3OT1jxDrXgme1n1TVW1j7RYXNzc2pgjjWFoo94aMooYJuIX5yx5HPrNNqmu6Hd6G+qa014dVjlN1bLbxKlsFhaQvEQu7CkAfOWzkdOldLYeEdE01ZhBZtKZ4fIdrqeS4Yxf88w0jMQn+yOPamWfgvQbFJkismkEsDWx+0XEkxWE8GNC7HYn+yuB0oeqdv63/AOAJdL/1t/wTiPDkOu2XgvRItM1WeS41AtqeoRR/ZvtkcUpLFokdNpG9stuBPUL2FSR3EniTxD4TkHiG4u7e0trnU3uUtY4d+wiNd6Mpw2HdWxgcEgKcY7GTwVoctrZwGC6X7FGYoJo7+dJljPVPNDhyv+yWI4HoKk/4Q/QxLDJFZGAw2jWSiCeSJfJOcoQrAMOSRnJBORg029W1/Wjt+n4gttf67/r+ByWla1rdx4a0y+1LxDcx32uszWlrbafFKUhyXG0bR84jx8zEqOMqTyaR8W+IfJ1DS7bUJUuxrttplpdX0MBl+YB5dwiHlnC5xgA4PODXfXnhbSL2wsrOa2dItPAFq1vcSQyQgLtwsiMGHHB5571z938NNMk1XTUsrZINJguJ726iFxL5slyyBEdWzkEDJyGBzgjnJo05vL/gr9E0HTz/AOH/AFsXvDd/qQ8Wa5ot7qD6nBYpBJHcyRIjo0gYtG2wKpwFUjjOG5z1rN8Vazqlrqd3dQ621joljCqy3FhFDctb3GQSLiNlL7NrIfkKkAkkjgjrtL0ex0W2aDToTGruXkZ3aR5GPVndiWY8DkkmqN74O0PUNQkvbqzZpZmVp0S4kSKcr0MkasEkIwPvA9BS6oO5yfinxRqFvpus6lpWs3rpo8W11srGFYTMFBYSPMTuGWX5YyCASPmNQat4j8RSDxFdxav/AGbbaLpMMrxw28bk3bRtIVy6n5eUBHXkYI6nq9S8A+G9Wkumv7CSRbxt88K3cyRSPx85jVwu7gfNjPvVybwto1xa6jbzWe6LU5Flu181/wB6yhQOc5AwijAwOPc0dP6/r+kNaNf1/W34nFXPifX9BuHk1bVFuGHh6bU7q3ECJHbSgqIxHgbsElh8zNnHGOlWbfWte0C+0Ma5rP8AaX27TJrm+haCNFgMUasZEKKDgk4O7OSeMdK2vF/g6LxBZXK2aRR3V8Le2uppZGw1qku9kA5GSCw6DOeTVyHwXoUFpd262cjpeQG3mMtzLI3lEY8tWZiyJ/sqQBQ9U/n+v+a+4S3V/wCtv8n955tY+INY0LwjJFp9z5MsOhJeMvlI2b68nJjPIJyCTx055Fb2o+Jtd8KapfpfagdYFrogvZomgjiSO4MgRAhUAhWO7O4sRjqK6+bwjoc7ytLYgmV4JHxK4yYOYuh6Ljp0PfNN1nw9DdQancWFrZyahqFulvL9uDvDLGpOEZQeBhm5Hrk5xim2t15/r+V/wQLz8v0v+X4s55J/Elh458PaVceIPtqXkM11fxNaxLsCKAFQqoIQs465b5fvda7yuL8J+CpdI8SXGuX0UNvM1otlDbxX015sjDbiTLMAxycALgAAd67Sh7L+uv8AkIKKKKQwooooAKKKKACiiigAri7WLWde8V+Jol8Uanpttp17Fb29vZw2hUKbWGQkmSB2JLSN3rtK5bwt/wAjd42/7CsH/pBbUATf8Ixq3/Q9a/8A9+LD/wCRaP8AhGNW/wCh61//AL8WH/yLXR0UAc5/wjGrf9D1r/8A34sP/kWj/hGNW/6HrX/+/Fh/8i10dFAHOf8ACMat/wBD1r//AH4sP/kWj/hGNW/6HrX/APvxYf8AyLXR0UAc5/wjGrf9D1r/AP34sP8A5Fo/4RjVv+h61/8A78WH/wAi10dFAHOf8Ixq3/Q9a/8A9+LD/wCRa5zxvoGq2+i2RfxlrdwsmsadHtkhsgATeQ4YbbcHKnDDtkDIIyD6NXLfEH/kBad/2HdL/wDS2GgCb/hGNW/6HrX/APvxYf8AyLR/wjGrf9D1r/8A34sP/kWujooA5z/hGNW/6HrX/wDvxYf/ACLR/wAIxq3/AEPWv/8Afiw/+Ra6OigDnP8AhGNW/wCh61//AL8WH/yLR/wjGrf9D1r/AP34sP8A5Fro6KAOc/4RjVv+h61//vxYf/ItH/CMat/0PWv/APfiw/8AkWujooA5z/hGNW/6HrX/APvxYf8AyLR/wjGrf9D1r/8A34sP/kWujooA5z/hGNW/6HrX/wDvxYf/ACLR4Gvr6+8P3B1O8kvp7bUr20FxKiK7pFcyRoWCKq52qM4Aro65b4ff8gLUf+w7qn/pbNQB1NFFFABRRRQAUUUUAFFFFABRRRQBXvb620+ES3knloW2g7Seevb6UyfU7O2s47qebbDLjY20nORkcAZ6UX9j9t+zfvNnkXCzfdzu254/WrdAFSx1Oz1Hf9im8zy8bvlIxnOOo9jVX/hJtI/5+/8AyE/+FMuvFeiWsjRtfpNIpwyWytMwPoQgOPxqlJ42tQ2INNv5h/e2Ig/8ecH9K1VKb6EOcV1NjUtQsrOIR38xjWYMowGyR35HTrXkHwk8HaxonjnxRrWsa3qF5pVtKY7Rp7mRxc5RT5rqfvMsYRcn3HYV6E3jOU/6vSJPbzJ1H54zTR4yu886QmPa7/8AsKr2FTt+QvaQ7mzF4i0ueZIorrc8jBVHlsMk8DtU17rFjp8wivJ/LcruA2MeOnYe1Ya+NCP9ZpFx/wBs5Yz/ADIqaPxtp5Gbm1v7Yd98Hmf+iy1J0ai6B7SPc2P7Ts/7O+3+d/o39/afXHTGetRWuu6deXKwW1xvlfO1djDOBnuPalsNc0zU3KWN9DLIBkxBsOB7qeR+VTak7R6VdujFWWByGBwQdp5rJpp2Zad9izVSx1Oz1Hf9im8zy8bvlIxnOOo9jTtNdpNKtHdizNAhLE5JO0c03TLH+ztOitfM8zy8/NtxnJJ6fjSGV4vEWlzzJFFdbnkYKo8thkngdqmvdYsdPmEV5P5bldwGxjx07D2pb/VtP0xQdQvYLfd91ZHALfQdT+FZUvjXTAD9mhvbr/rnblM/i+0VcacpbIlyS3ZrQanZ3NnJdQTboYs722kYwMngjPSvIPjRomo+NG0R/BesXkd2t3HDPbxSyRptLgpMRwMxsAc9cc/w16E3jXI/daPdD/rrJGv8mNRnxldZ+XSFx/tXWD/6DWnsKnYn2kO5o2l9pnh6xt9Jmv5pJLSJI2kn3yO+FHzM2DknqTnvWh/adn/Z32/zv9G/v7T646Yz1rAXxnMMeZpDe+y4U/zAqRPG0G7E2l38Y/vARsP0fP6UvYVOwe0h3Nmy1ix1CYxWc/mOF3EbGHHTuPeoZfEWlwTPFLdbXjYqw8tjgjg9qrweMNEmID3v2Zs4xdRtDz9XAB/A1tKyuoZGDKRkEHINZyjKO6LTT2GxSpPCksR3JIoZTjGQeRT6zLGWR9e1SN5GZI/J2KTkLlTnA7Vp1IypfanZ6ds+2zeX5mdvyk5xjPQe4on1OztrOO6nm2wy42NtJzkZHAGelFxY+fqNndeZt+zb/l253bhjr2q2TgZNAFSx1Oz1Hf8AYpvM8vG75SMZzjqPY1V/4SbSP+fv/wAhP/hTLnxXolrI0bX6TSKcNHbK0zA+hCA4/GqT+NrbdiDTdQmH97YiD/x5wf0rVUpvoQ5xXU0PEUlk+kT2F/eTWYvYnjWaAsrpxjcrLyCMgg15r8DvCeseGdN1vU/FGrXV0zXEiRRvcvJGEB3vNtyfmcnd6+vJIrtW8Zyn/V6RJ7eZOo/PGaaPGV3nnSEx7Xf/ANhVewqdvyF7WHc2YvEWlzzJFFdbnkYKo8thkngdqmvdYsdPmEV5P5bldwGxjx07D2rDXxow/wBZpFx/2zljP8yKmj8bafjNza39t/vQeZj/AL9lqTo1F0D2ke5sf2nZ/wBnfb/O/wBG/v7T646Yz1qK113Try5WC2uN8r52rsYZwM9x7Uthrmmam5SxvoZZAMmINhwPdTyPyqbUnaPSrt0YqywOQwOCDtPNZNNOzLTvsWaKraa7SaVaO7FmaBCWJySdo5qzSGFFFFABRRRQBma1FJL/AGf5UbPsvY2baM7QM5J9q5vx9dyLe2NpMJXsJIpJJo4gTuIKgFgOWUZPHPXJHHHValeyWf2TylU+fcpC24dAc5x78Vzfi/8A5D1h/wBe0v8A6EldGH/iIyq/AzCtbi1mixZSRMi8YjI+X2wOlT1BPYWly264topGHRmQZH0PWov7MhU5ikuY/Zbh8fkTivR0OIuUVU+wyD7t/dL6cqcfmppBYz551S7I9NsX/wARRZdwLlFVPsBP3726Yf74H8gKT+ybRv8AWrLNnqJpncfkTijQBl9caeSIrnbNKOVjjG6QH1AHI+vFdr4Z1CS58EpdaoHlZBOsgkwzMqSOuD2J2qAT3NcrDbw2ybLeGOJf7qKFH6V0/hSD7T4KaDdt82W7TdjOMzyDNc+Jt7P5/wCZvR+I37WSOWzhkgTZE8asi4xtBHAwKwBJd6X8PbiWJTDdQ28rIJFwVbLEHBrftYPs1nDBu3eVGqbsYzgYzWDqF7JqHw+vbqZVV5LaXIQYHBI/pXDD4kdUtjirO5sllIkJhvJP9Z9pP71z6lj976gkVo02SKOZCkqLIp6qwyKq/wBk2Y/1UbQj0gkaMfkpFevozzi5RVT+zyPuXl0v/bTd/wChA0hsZ/4dTu1HptiP80pWXcC5RVQWMvG7ULpvX7gz+SikOmRMf3k10/1uHA/IEUWQFieeCCItdSRxx9zIwA/WrXgy9K+JRa2AkjsJbeR2QqVjZwVwUU9OpyRwc9+1CHTrOB98VtGH/v7ct+Z5rX8Pf8jbbf8AXrN/OOoqW5Gi4fEjrree3k1G8hii2zRbPNfaBvyMjnqcD1q3VS3sfI1G8uvM3fadny7cbdox171bryTvMy+ikfXtLkSNmSPzt7AZC5UYye1c148vJRqNpZzLI+nmFpJo4wTubIALgcso549Tkjjjq7q9kg1awtUVSlz5m8kcjauRiua8Wf8AIw23/Xqf/Q66MP8AxEZVfgZh2s9rNEBZyRMi8YjI+X2wOlT1BPY2ly26e2ikYdGZBkfj1qL+zIVOYpLmP2W4fH5E4r0dDiLlFVPsMg+7f3S+nKnH5qaQWM+edUuyPTbF/wDEUWXcC5RVT7AT9+9umH++B/ICk/sm0b/WrLNnqJpncfkTijQBt9caeWEVwVmmU5SOMbpAfUY5B9+K7TwzqElz4JS61QPKyCdZBJhmZUkdcHsTtUAnua5WG3htk2W8McS/3UUKP0rp/CkH2nwU0G7b5st2m7GcZnkGa58Tb2fz/wAzej8Rv2skctnDJAmyJ41ZFxjaCOBgVLUVrB9ms4YN27yo1TdjGcDGalrzjrCiiigAooooAqX8FvP9m+1S+X5dwrx/MBucZwOev0rmfF//ACHrD/r2l/8AQkrodWtZrn7F5CbvKu45H5Awozk81z3i/wD5D1h/17S/+hJXRh/4iMqvwMyaKKK9A4zmfFUEWpaxoGlXESTQzXTzyxuoZWWOMnBB4Iyy0sNpb6T42tbPR4I7W3nspZLm3gUJGCrIEfaOAeWGe/4VoajoQv8AVbfUI9RvLK4t4miQwCMjaxBPDo3PAqW20aG3W4dpp5rm5ULLdSMBKwHQAqAFA54UAZJPWoSad/62sW2rW/rc0KKy/Ddu9r4dtIJEeNo1I2yZ3D5j1zz+dalWtSAre8P/APJPrj/evf8A0dLWDXR+FJ/s3gpp9u7ypbt9ucZxPIcVhiP4fz/zNqPxGzpX/IGsv+vdP/QRWVqsFvbeA76Gyl86FbaTa+4NnqTyOOua27Wf7TZwz7dvmxq+3OcZGcVz93azWfw6vILlNkqW0u5cg4ySe31rhh8a9TplsznaKKK9U4CO5mW3tZZ3OFjQufoBmuFsdE06D4bHV7i0gh1JrSS8+2rGFmR2y4If73cDr7V22oWSalptzZSvJGlxE0TPGQGAIwcEg81mweGkWGG3vdSvb+1h27LacRKny/dzsRS2MDgkj2rOUW2/69f0LjK1jS0+SaXTLWS6GJ3hRpB6MQM/rViuWWKxm8arJFp91bXEMjF7trOX/SCUxt83bt8sdcFuoGB3PU1onzakW5dAq94e/wCRttv+vWb+cdUaveHv+Rttv+vWb+cdRU+Blw+JHSWH/Ixax/2x/wDQDVZPFW/R7XUP7B1tftF2LX7M1niaL5ivmOueI+M7vQg1p2995+o3lr5e37Ns+bdnduGenardeUdxii+t73xYbOW1vbebT03RTyxhYLnevIjbq5UDnGMZrH8Wf8jDbf8AXqf/AEOuivLWaXWtOnjTMUHm+Y2R8uVwK53xZ/yMNt/16n/0OujD/GjKr8LMqiiivQOM5W/sbTXPiDHbahaw3dvYacX8uaMOu+R8Dg8ZwhqzoKLaeI9Z0+yUJYQCFo4l+7FIyncqjoBgKcD196sS+HWbWLrUrXV7+zlulRZFiELLhBgAb42I6nv3qG90+4sIrO10Sae3+0XTNdXCIssjfu3O5iwIyWCjJHoPas17qvbv+Zb10v8A1Y36K5/w1PrErA6w87+bZwzkSwCPypWLB0GFHTC8HJGa6CtCWrOwVveH/wDkn1x/vXv/AKOlrBro/Ck/2bwU0+3d5Ut2+3OM4nkOKwxH8P5/5mtH4jZ0r/kDWX/Xun/oIq3UVrP9ps4Z9u3zY1fbnOMjOKlrzjrCiiigAooooAz9Wuprb7F5D7fNu4434Bypzkc1S8R6DPqrQXVjMkd1bqyhJR8kitgkEjkHKjnnvwa0r/7H/o327/n4Xyev+s529Px68VbqoycHdCaUlZnnU9rqdnn7bpV0oH8cC+ep9xsy35gVUk1KzhOLidbc5xif92fybFeoUEZGDXUsV3Rg6C6M8yW9tXGVuYWHtIKX7Xbf8/EX/fYr0V7G0lOZbWB8f3owa5Twvp1k3izxorWduQuqQhQYl4H2G2PHHvVfWV2F7B9zCfUbKIEyXlumOu6VR/WljvIpx/oqzXXp9nheX/0EGvSY7aCHHkwxx46bUAqWk8Uui/EPYeZ5/b6PrV8QILD7Kh/5bXjBQPogJY/Q7frXW2OkQaZ4eOnSTs0WyQyzNhclyzO3oOWJ9q06rakjSaVdoilmaBwFAySdp4rCpWlU0exrCmo7ElrHHFZwxwPviSNVRs53ADg5FZtip13wr5WoOzfao5I5HXCnBJHGOM4q9pqNHpVojqVZYEBUjBB2jim6Z9j/ALOi/s3/AI9udnX1OevPXNZJ21NDjrnQdasCQbcahGOktsQrEerIxGPwJrOe5EIzdQ3Ntjr9ot3jH5kYr02iupYl9UYOiuh5fHqVjL/q723fnHyyqf61J9rtv+fiL/vsV6RJBDNnzYkfIx8yg1yXj7TrJNE04pZ26k65pgJESjIN7CCOlX9aXYn2D7mG17aqMtcwgepkFRrqVlI5SK5jlcdUibefyGTXpKafZxtujtIEPqsQH9KnACgBQAB0ApfWl2D2Hmecww392cWWlXsvOMvF5K/XMm3I+ma6Pw94durK+/tDU5IxOI2jjghJKoGIJJY4yflHYAe/WukorKeIlJWWhpGkou5Ut4LePUbyaKXdNLs81NwOzAwOOoyPWrdZljFImvapI8bKknk7GIwGwpzg96065zUz7y6mi1rToI3xFP5vmLgfNhciqPiPQZ9TeG70+VEuoVKeXL9yVTg4JHKnI4PPfj007j7H/aNn5/8Ax8/P9n6+nzdOOnrVuqjJwd0JpSVmecz22o2ZIvdKu0A/jhj85T7jZk4+oFVW1KzjcJNcxwueiynYfybFeoUhAYEMAQeoNdSxXdGDoLozzNby2fGy4ibPTDg5p5miAyZEA/3hXoMmnWMpJls7dyeCWiU5/SuT8AaPpraNqDtp1oWXW9TUMYFyALyYAdOw4qvrMewvYPuYz39nGMyXUCjrlpAKSO+gnGbXzLr/AK9omlz/AN8g16TFZ2sP+ptoo+c/IgFTUvrS7B7DzPP7fSdZvmAt9PNsh/5bXjBAPogyxPsQPrXW2OkQ6Z4dOnSTs0eyQyzNhclyzO3oOWJ9q06rakjSaVdoilmaBwFAySdp4rCpWlU0exrCmo7ElrHHFZwxwPviSNVRs53ADg5FS1W01Gj0q0R1KssCAqRgg7RxVmsTQKKKKACiiigClqVlJefZPKZR5Fykzbj1AznHvzV2szWpZIv7P8qRk33sattONwOcg+1adABRRRQA2SRYonkfIVFLHAJ4HsK858BeOfDWteOfFNrpWrQ3U1/fxz2yRhj5kaWcCs3TgBkYc9xXpFcL4M+F+meDvGniLxBaBS+rSgwIF/49ozhnUH/akyfTCrQB3VFFFABUF7M1tYXE6AFoomcA9MgE1PUV15P2Ob7V/qfLbzOv3cc9OelADbKZrmwt53ADSxK5A6ZIBqHR7KTT9JhtZmVnj3ZKHI5Yn+tWLXyfscP2X/U+Wvl9fu44689Ko+HZZJ9Bt5JpGkc7ss5yT8x70AadFFFABXn3xV8WaHollpllq2ox2tw2qafdKkgbmKO7jZ2Bxj5QpJr0GuI+Jvw0sPiRp+mwXjiGWxvElEoHLQkgSx56jco/NVoA67TtQtdW023v9OmE9rcoJIZQCA6noRnsas0yGGO3gjhgRY4o1CIijAUAYAFPoAKKKKAKVreyT6tf2rqoS28vYQOTuXJzV2qlv9j/ALRvPI/4+fk+0dfT5evHT0q3QBSurKSfVrC6RlCW3mbwTydy4GKu1mX0sia9pcaSMqSedvUHAbCjGR3rToAKKKKAK2o6ha6Tptxf6jMILW2QyTSkEhFHUnHYVw/wq8WaHrdlqdlpOoxXVwuqahdMkYPEUl3IyMTjHzBgRXfTQx3EEkM6LJFIpR0YZDAjBBri/hl8NLD4b6fqUFm4mlvrx5TKRysIJEUeep2qfzZqAO3ooooAKgvZmtrC4nQAtFEzgHpkAmp6iuvJ+xzfav8AU+W3mdfu456c9KAG2UzXNhbzuAGliVyB0yQDU9RWvk/Y4fsv+p8tfL6/dxx156VLQAUUUUAFFFFAFS/nt4Ps32qLzPMuFSP5QdrnODz0+tW6qX9j9t+zfvNnkXCzfdzu254/WrdABRRXP6p468OaReNZ3epxfa1OPIj+Zs+h7A/UjHfFO1wJvFviW38JeHJ9Wuo2mEZCpEpwXY9Bnt6/hXE+CfjJH4o8RR6ReaZ9le4z5MiSbhkDOCMe3X9PTrb/AES58V2TW/iBVtdOkwfsURDSN6b5Og9cL/30RxWVofwl8PeHrtrzTZb5bv8A5ZTtMC0J9VG3HfoQRWsHS5GpJ83Ql3vodxRXP3us3fhq18/XWiurIMF+1Q4jkGem6MnDf8BOT/dq3o/ibR9fZ10q9WZ4xloyrI4HrtYA498ViUatV9QiefTbmKIbnkhdVGcZJBAqxVfUJXg025liO144XZTjOCASKADT4ng022ilG144UVhnOCAAaZpk9vc6dFNZReTC2dqbQuOSDwOOuafp8rz6bbSync8kKMxxjJIBNM0yx/s7TorXzPM8vPzbcZySen40AW6KKZNNFbQPNcSJFFGpZ3dgFUDqST0FAD64L4ifE6LwPc29lFYm7u54/N+Z9qquSB9eQa2IfHOlardGx8NzR6pfYJ8tX8tEA/iZiOn+6GPtVTXPh3YeLQJvFE7z3YG1HtQIlhXOdq5BJ69WJ9sdK0p8sZr2i0E720H/AA/8eW/jrTLiZLVrW4tWVZot24fNnBBx7Hiutrl9J8D2nhm08vwtcS2MhwZPN/epORnG9Tj1/hK03UPHmneHLsWfix49PmZdyPE/mpIucZwBuX6FcehOKUrSk+RaAttTqqKq6bqdlrGnx3umXCXNtKMpIh4P+B9jVqoGZ9nazRa1qM8iYin8ry2yPmwuDWhWfZ3U0utajBI+YoPK8tcD5crk1oUAVLie3j1Gzhli3TS7/KfaDswMnnqMj0q3VS4sfP1GzuvM2/Zt/wAu3O7cMde1W6ACiiucvfHvhyzvTYjUYri93bFtoDuZnzjbn7oOfUina4EnjTxZbeDPDr6pdQvPmQRRxKcbnIJAJ7DANcp4D+LsXi/XRpN3p32S4kVmhZH3K2ASQeOOAea6fUfDsniu0MHicIlmTuWygOSD2ZpMZJGei4H+9Wdonws0Hw7M1zo8t5Be5Pl3RlDNHkEYA27SOe4NaxdL2bUk+boS73O0ornNR8RS+FrZZvEzQNZlwgvYDtIJzjdETnt/CW78AVc0HxVovieKR9Dv47ryjh1AKsv4EA49+lZWdrlGvVfUInn025iiG55IXVRnGSQQKsVX1CV4NNuZYjteOF2U4zggEikAafE8Gm20Uo2vHCisM5wQADViq+nyvPpttLKdzyQozHGMkgE1YoAKKKKACiiigDK13/mG/wDX/F/WtWql/ffYvs37vf59wsP3sbd2ef0q3QAV826r8LNdnvLvVoHSTTDLJJ9skkAPlhyN5Gc4wN3fivWvFvj+1057zSbKO4ku1Ty3nj2hYiw7EnlgDn0zgZ641o/EOgxeAzqgJj0iGDy2jZfmUD5PLI9c8envjmtqNadJ3h1JaT3NjS7M6fo9nZGUzG3gSIyHq+1QM/jirVea+CfizourT2WhSC5judohimmAxKRwucHhiMfjXol5eQafZTXd5IIoIELyOewFROEoO0lYaaexy/xE0eTWNGs47aULcreIIY26SFsqR7YBLZ54U1i+CfCd7ovi/wAzVnjilW0ZoY4m3eYCwVsnj7vy8f7Qq1ZeO9L1rxhYrJHcW8EaslsZlXDTudoJwTt+XIH++c44q54w8VWGh63p3yzT3tuxd44lGBC4KkEkjGSAQP8AZHY1AHZVFdSRxWc0k6b4kjZnXGdwA5GDVLQtesvEWnfbNPZ9oYo6SDDRt1wR9COmRzVu9ha5sLiBCA0sTICemSCKBjrWSOWzhkgTZE8asi4xtBHAwKz/AAz/AMi5a/8AA/8A0M1esoWtrC3gcgtFEqEjpkACo9Mvv7R06K68vy/Mz8u7OMEjr+FAFuuZ+ImnNq/ga+sI5TFLcGNIsDO5zIu1fxOB7da6G5uYrO0mublxHDCjSSOeiqBkn8hXncnxH07UPEFgbm0uLfT7eRpBI5GTIRtVmUHhQGY9+cHHFNNp3QHJ+APhlrnh7x9YXWtFLWNBI8ZSQN5pUfd46ZBzz2Br3WuI+JHjDTvCttp8tyHkvluFnt40HYfK+T2BRmXvyenFaHgrx5pnje0mk09JIZrcjzYZeoz0II6jg/5xW9WVWr+9mtO5KstEdPXjnxH+Gt94s8by3Oi3UZlNvG9xHMxCx/wrg+4QnHt716L4r8Y6V4N0+O61eR/3rFYooly7kdcDjgZGfrWT8PfF+leKl1GazkcXrzmWaKQYKpwqY9QFVc+5PHPM05VKf72H3g7PRi/C3w8fDfg9rOWYyT/apTMMYCOp2ED2+XOe4Irs688h+IujWHiLUPLS5lsLh0fz44wVEgG12AzkqQqdBnIPBzmvQYpUnhSWFw8cihlZTkMDyCKzlJybk92NFa3nt5NRvIYots0WzzX2gb8jI56nA9at1StbKSDVr+6dlKXPl7ADyNq4Oau1IzK1D/kY9I/7bf8AoArVqpcX3kajZ2vl7vtO/wCbdjbtGenerdAEdwoe2lRpDGGQguDgrx1r5t/4VNr5lh1DdGumzSRst2zgFUdgAxXO4cEE8cCvVPFnxBsw13o1pbTzLv8AIuZ0YLhc4kVM9TjcueOfXFbus+JNCXwBNqt3I39l3EBjCovzncCuwD+8Dke2K3pValK/J1JaT3Oht4vItood7P5aBdzdWwMZNSV554F+LGm+KLu30ieKWDUDHgO3KTMq8n2JwTg/n69zqWpWukabNfX8nlwQrlmxk9cAAdySQPxrKcJQdpKzGmnscX8WPCknivSdOtrW4Ed4LkpBG33ZNy5bPpgITn2NY3wq8AXvhDxLfPq1xH9pNouyOLlWVmOTn2KdPcVt6T4503XPGUAljuLVRCYrMTKuGkY/NnBOCQqgfVhnnBj8bfELRPCviiwE7Sy3kKulxHCudsLqDg8j5tyoR7Z6ZrWFSq4exjqn0E0r8zPQKiupI4rOaSdN8SRszrjO4AcjBqj4f8Qaf4m0ePUtJlMkEmQQwwyMOqkdjVy9ha5sLiBCA0sTICemSCKxtZ2ZQ61kjls4ZIE2RPGrIuMbQRwMCpagsoWtrC3gcgtFEqEjpkACp6QBRRRQAUUUUAVL+C3n+zfapfL8u4V4/mA3OM4HPX6VbrK19ZPJs5IoZZvKu0kZYk3NgZzxViy1L7ZMY/sV5Bhd26eLap9s5680Act4g+G0Gs6vJqFrqDWbTtumQxeYGOMZXkYJx71rf8IXpbeDJPDUvmyWkqne5YbyxbduzjGc+2OMVdl1rypnj/s3UH2MV3JBlWx3Bz0qa41L7PDBJ9ivJfOXdtii3MnThhng8/oaeoHA+GPgrpfh7xBFqk2oTXrW7+ZBEYwgVh0JOTnHXtzXoGq6bDq+k3On3JYRXEZRihwR7j3FFjf/AG3f/otzb7Mf8fEezdnPT8qq/wBu/wDUK1P/AMB//r1U5zqO8ndiSS2OS0r4W/Y9Xt7q91UXENvIsojjg2F2U5GTuOBkc1oeK/h+viDVRqNpfC0mZAkqvFvV8dD1BBxx36Dp36W91L7HMI/sV5Pld26CLco9s568U6C/8+zkuPstzH5ef3UkeHbAzwO9SMz/AAr4aj8MaU1qs5uJZZDLLKV2gtgDgc4GAO5rQ1X/AJA17/17v/6Carxa15syR/2bqCb2C7ngwq57k56U681drWaSJNOvZ2UcNHFlGOM9f/rUgJtK/wCQNZf9e6f+gijTILe206KGyl86Fc7X3Bs8knkcdc1PbyNNbRSvGYmdAxQ9VJHSsDR9Rk0/SYbWbTNQZ492SlvkcsT6+9AG9d2sV7ZzWtym+GeNo5F9VYYI/I1wkHwmsUvQ1zqU9xaBs+QYwGYejOOo9cAV2t9f/Ytn+i3Nxvz/AMe8e/bjHX86IL/z7OS4+y3Mfl5/dSR4dsDPA70Ac945+H2n+OIIPtc0ltcW+RHNGM8HqCO/507wP4A07wPazrZzSXNxcY82aQYyB0AHYc1rxa15syR/2bqCb2C7ngwq57k56VNe6l9jmEf2K8nyu7dBFuUe2c9eK09pPl5L6Csr3MHx74DtfHWnW8M9y9rPaszQyqu4DdjIIyOuBVT4f/Da18DNczi8e8urhdhkKbAq5zgDJ7gc+359X9v/AOJd9r+y3P8A1x8v951x939fpUVrq32m5WH+z76Hdn55YdqjjPJzR7SfJyX0Cyvc4eT4Rp9rIt9WaKy3cRmDdIq/3Q27H4kfga9DtLaKys4bW2XZDBGsca56KowB+Qqpdat9muWh/s++m24+eKHcp4zwc1LPf+RZx3H2W5k8zH7qOPLrkZ5HasxlXT/+Rj1f/tj/AOgGtWqWn6hJfSTB7Ke2SPbsaZdpfOc8e2PU1doAqXEFvJqNnNLLtmi3+Um4DfkYPHU4HpVusfWGkg1bTbpLaedIfN3iGPcRlQBVuy1L7ZMY/sV5Bhd26eLap9s5680Acnq3wwtNQ1aa8tdQltEnkMksPlhxuJyxUkjGTk856/hWxfeCtJv/AAcPDcqyCzVfkcN84bOd+fUkkn6mrn9u/wDUK1P/AMB//r1avr/7Fs/0W5uN+f8Aj3j37cY6/nTTad0BxHg/4QaX4T1tdUN7Le3EQPkhkCKmRjOMnJxXZa5o8GvaNPp10zIkoBDp1VgQQR+IFPt9S+0QzyfYryLyV3bZYtrP14UZ5PH6ioYta82ZI/7N1BN7BdzwYVc9yc9Kqc5TfNJ3YkktjlNE+GC6drFve3+pC6S2kEkcUcHl7nBypJ3HoecCq/jj4Q2vi/XTq0WovZXEiqswMe8NgAAjkY4Arub3Uvscwj+xXk+V3boItyj2znrxQmpb7CS6+xXi7G2+U0WJG6cgZ5HP6GiE5QlzRdmDSejM/wAH+FbTwd4fTS7KRpRvMkkrjBdyACcduAOPatTUnaPSrt0YqywOQwOCDtPNQWurfablYf7Pvod2fnlh2qOM8nNJeau1rNJEmnXs7KOGjiyjHGev/wBapbbd2Msaa7SaVaO7FmaBCWJySdo5qzUdvI01tFK8ZiZ0DFD1UkdKkpAFFFFABRRRQAUUUUAFFFFAGFrXimDw9fKNXs7mHTWj3HVFUPBE2eVkwdyDGDuI29ckd9qCeK5gSa3lSWKQBkkjYMrA9wR1FOIDKQwBB4IPeuVn8HzaXcPe+CbxdJmdt8tjIpeynOSTmMH92xyfmTHPJDdKAOrormNO8aRi/j0rxRZvoWqSHbEk7hre5P8A0xm+6/f5Ttf1WunoAKKKKACiiigAooooAKZLNFCoaaRIwzBAXYDLE4A+pJAp9ct8Qf8AkBad/wBh3S//AEthoA6miiigAooooAKKKKACiiigAoqrqWp2Oj2El7ql3DaW0f3pZnCqPQc9/auZ/tbxF4rG3w9bvoeluP8AkKX0P+kSD1hgYfL/AL0n/fBoA2tc8TaZ4fWNb+ZmuZzi3s4EMs859EjXk+56DuQKuaZdXF7psNzeWMthNICWtpXVnj54DFSRnGDwTjOM1R0PwtpmgNLPaRvNfTgfaL+5cy3E/wDvOeceijCjsBWxQAUUUUAFFFFABRRRQAUUUUAFFFFABRRRQAUUUUAFFFFAFbUNOstWsJbLU7WG7tZhtkhnQOrD3Brmjo2v+F8v4ZuW1bTl66TqEx8yMccQznJ6Z+WTI/2lFddRQBi6H4r03XZpbWFpLXUIB+/0+7Typ4vcoeq8HDLlT2JrarK1zw3pfiGOIalbbpoDut7mJjHNA3qki4ZT9Dz3zWJ9q8TeExjUUk8S6Sg/4+7eMC+hA/vxKAs3flMN/sHrQB2FFUdI1rTdesBeaPeRXcBJUtGeVYdVYdVI7g4Iq9QAUUUUAFct8Qf+QFp3/Yd0v/0thrqa8r+Nnj+z8IW2kWmoadeypNf2t4lxCqlCLe5jkdOWB3bV44xyOeuAD1SiqmlXzanpFpfNazWhuYll8ifG+PcM4bBIB555q3QAUUUUAFFFc7q/jKzsdROk6VbzazrOATY2eD5QPRpXPyxL/vHJwcA0AdCzKilnIVVGSScACuSk8ZXGtyva+BLNNUKkpJqkxKWMJzg4cczEc/LHkZGCy0ieEtQ8QuLjx5eJdQnldFsyVs09pCfmnP8AvYT/AGB1rrYoo4IlihRY40AVUQYCgdgO1AHO6b4Ogjv49U8QXUmt6qh3Rz3KgR2554hiHyx8HGeWI6sa6SiigAooooAKKKKACiiigAooooAKKKKACiiigAooooAKKKKACiiigAooooAKKKKAOe1fwdZ31+2qaZPNo2sEAG/ssBpQOiyoRtlX2YEjsRXmWm/FzxHZfFv+xPE1iTooX7E1/b2UscTTBj+/G7OEJ+U8kDAIOOT7dVHWLqWzsDNAQHDAcjNYYivHD0pVp7RVyoRc5KK6l6iuS/4SK/8A70f/AHxR/wAJFf8A96P/AL4r5z/WnA9pfcv8zt+oVvI62sXxP4S0nxdaWlvrduJo7O7ju4h/toc4PsRkEehrM/4SK/8A70f/AHxR/wAJFf8A96P/AL4o/wBacD2l9y/zD6hW8jraK5L/AISK/wD70f8A3xR/wkV//ej/AO+KP9acD2l9y/zD6hW8jra57xz4qTwb4Su9W+zvd3CLttraNSWmlP3V45x3J7AGqf8AwkV//ej/AO+KsWGuXtzqEMMjJsdsHC1pT4mwVSahFSu3bZdfmKWBqxTbtocJ8NdZ8W/Ezw40Xii8uNGjtD5dwttbtBcXwPIYSH7iY+U7BuJGdy8CvU9J0bTtCsFs9Is4rSAEsUjXG5j1Zj1Zj3JyT3q7RX0xwhRRRQAUUUUAFFFFABRRRQAUUUUAFFFFABRRRQAUUUUAFFFFABRRRQAUUUUAFFFFABRRRQAVleIv+QQ3++tatZXiL/kEN/vrXl5v/uFb/CzfD/xo+qOSoorIuPEllaLqxuFlQ6UgeYFRl1K7gU55zyOccg1+QwpzqO0Ff/h7fmz6ZtLc16KwrjxXbwvOEsL6dLVFe7kijUi2yobDZYEkA5IQNis248XSC+1tXiuE06ysI7mO7thEz4YMdw3MQcgDblexzjjPRDBV59P6bS/VfIzdWKOvornbnxja2sl6gsNQuE05Ua6mjRNsasgbdywJ4PIAJ4PFWLzxPbW9w0NtaXd+Y4VuJjaopEUbfdJ3MM5AJwuTx0qfqlbT3d/+B/mvvQ1Ui+ptVc0j/kL23+/WRpeoxavpNrqFsrrDdRLKiyABgCMjOCea19I/5C9t/v1WFi44qEXupL8yarTpSa7P8jtqKKK/aj5cKKKKACiiigAooooAKKKKACiiigAooooAKKKKACiiigAooooAKKKKACiiigAooooAKKKKACsrxF/yCG/31rVrK8Rf8ghv99a8vN/9wrf4Wb4f+NH1RyVc1r3hibVtesrqGWOO1O1NQjbO6ZEcPGBgdmBznsTXS0V+R0a06MueG/8AX/DrzPpZRU1ys5m40TVoJ9Wj0p7NrfVmLu9w7K9u5QIxACkOMKDjK4PeqV34OvUtNSstOkt2t73SYrFXmkZWR41YA4CnIO7nnjHQ12dFdEcdWjtbp87Wt91l/VyHSi3f+vP7zmW8N3htvEcYkgzqsKxw/MflIhEfzccc+meKyb2f/hGtQukhvtPS4urGFJYrx3jO9EKBovlPm5HGwYOQORmu8oqqeOknaorrttta3R9kHskrcvQyPCdtNZeD9JtrqMxzRWkaujdVO0ZBro9I/wCQvbf79U6uaR/yF7b/AH6nDzdTGQm+sk/xJnHlouPZfodtRRRX7QfMBRRRQAUUUUAFFFFABRRRQAUUUUAFFFFABRRRQAUUUUAFFFFABRRRQAUUUUAFFFFABRRRQAVT1Sya/sjAjBCWByauUVjXowr05Up7PRlRk4yUlujmv+EXm/5+Y/8Avk0f8IvN/wA/Mf8A3ya6WivD/wBW8u/lf3s6vrtfv+COa/4Reb/n5j/75NH/AAi83/PzH/3ya6Wij/VvLv5X97D67X7/AII5r/hF5v8An5j/AO+TR/wi83/PzH/3ya6Wij/VvLv5X97D67X7/gjmv+EXm/5+Y/8Avk1PZ+HprW9inM6MEbJAB5reoqocPZfTmpxi7rXdiljK0k02FFFFfQHIFFFFABRRRQAUUUUAFFFFABRRRQAUUUUAFFFFABRRRQAUUUUAFFFFABRRRQAUUUUAFFFQ3l3Bp9jNeXkqw28EZkkkY8KoGSTRsG5NRUFjdi+0+C7EMsAnjEgjmADqCM4IBODS3dwbSymuBDLOYkL+VCAXfAzhQSBk/Wh6bgtdiaiq+n31vqmnW99ZSCS3uIxJG47qRkVTt/EFrc+KbzQY45hdWdvHcSOVGwq5IABznPynPFFtbB0ualFFFABRRRQAUVT1bUf7J0m4vvsd3e+Qu77PZxeZLJ7KuRk1ajffGr7WXcAdrDBHsaAHUUUUAFFFFABRRRQAUUUUAFFFFABRRRQAUUUUAFFFFABRRRQAUUUUAFFFFABRRRQAUUUUAFcf8Rpi1joumksItT1i2t5tvdAxcg+x2Y/Guwrm/HWkzan4dWaxi829025iv7aMAZd4m3bRnuy7l/Gi9mm+6/MLXTS7P8jH+JF7bQvYWt94q1PRoZw5+yaNAzXl0Rg5V1DFVXv8vOetZnwp1u8ufEPiDRXvtZvtPslgltJNcQi6AcMTkkAlTjIJHStvWvDU/iq707xR4T8RyaLfG08pblbVLhJIGIbaUfGDnvTPDfg3/hCtX1nxFqfiOfUvttujXct5GqlTHklgwOAuDgLjjHWiPu35vMb1WnkTfD6RoZfEulZJi0/WZlhGOFSQLLtH0LtXPX+hXfiH4ya5Zwa3faRb/wBl2rTyac4jnf5n2gSEHaOucDJ4HrXWeBNNns9Dnvr6IxXmr3cuoTRt1TzD8in3CBQfcGs/WvAWo3vi288RaJ4nn0a+ntorZPLtVlRQpJO9WOHznjgEEdeooas436LX1tb8wvfmt1f63/IxbfWtQ03w74m0fW/FjWbaJdxwprUtt5szQyKrqu3+KTBK5AJ6HBrC8Pa7JpXxG0Kz0fW/Fuo6fqTTR3Q8Qo5jJWMsvll1UgjqQB0xXaSfDGB/CsmnnV7s6rJerqLau6q0jXS/dcp02jGAvTHfvVe2+G+sSeJ9I1/X/Gdzq17pkrMqPZRxQlGUgqEU/KxyPmyenSmt9f60/wA/89xO3K7ef/AMaxtNf8U+Fb7xtH4s1OyuXS5ezsYHAtI4kLKqtHjLMQv3sggnjpUWhz6x42i0Hw+/iHUtOt4dBgv7y6s59t1cSOdqjzSCQBtJPrmue1vUNPtptX0HSvFGv6Ol08+fC/8AZHmTyyMWz5UwBCxseeD0zWtrcVv4O0nwwdQ1jUfCusWukpbNq8Nh9rtmHG6B1GcsDyOAPc0o2tfpp+Uvv1t/w5Ut2lvr+a/S6DUL3XtH0v4kWs/iC/u5dMgtBaXJlKPGCmcjaQFYjGSuMnmteew1jxR8Tb7SR4m1bS9Mi0i1mkWwuNjmQlsbWIO3POSBk4HNZ3hDwhceJ9D8Zl9WvZrbX2hjg1S9tNjz7Vy0gi+XCZOFHHAr0XTfC/8AZ/i681z7Z5n2qygtPI8rG3yy3zbs853dMcetO2qv5fl/mS3p7v8AWq/yZ5/B4j17TvDN74fXWJZ9RTxEmiW2p3Ch5FicKwdv7zhSeT3xV6fR9X8JeOfCNnF4r1jU9PvbuYTRahcb3LCFj94AZTvtOcEAirnibwvYaN4b8Q3OqSahdw6lqaX4fTbfM1i/yhXA3fMFK5JA6E8VyfhdpvFvxE8P6haeLr7xXHpbzPPctphs7e2Qx7QuMDdISRz6UQd2u+l/uX63HKyT7a2+9/pY9xooopCCiiigAooooAKKKKACiiigAooooAKKKKACiiigAooooAKKKKACiiigAooooAKKKKACiiigAooooAKKKKACiiigAooooAKKKKACiiigAooooAKKKKACiiigAooooAKKKKACiiigAooooAKKKKACiiigAooooAKKKKACiiigAooooAKKKKACiiigAooooAKKKKACiiigAooooAKKKKACiiigAooooAKKKKACiiigAooooA//2Q=="/>
          <p:cNvSpPr>
            <a:spLocks noChangeAspect="1" noChangeArrowheads="1"/>
          </p:cNvSpPr>
          <p:nvPr/>
        </p:nvSpPr>
        <p:spPr bwMode="auto">
          <a:xfrm>
            <a:off x="-381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 l="41105" t="19334" r="41521" b="50334"/>
          <a:stretch>
            <a:fillRect/>
          </a:stretch>
        </p:blipFill>
        <p:spPr bwMode="auto">
          <a:xfrm>
            <a:off x="5940152" y="2420888"/>
            <a:ext cx="2952328" cy="304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789206" y="1484784"/>
            <a:ext cx="7848872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부트스트랩을 통해서 조금씩 서로 다른 훈련 데이터를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생성하여 모델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  (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훈련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된 트리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을 생성하고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결과를 결합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(aggregating)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시키는 방법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2352" y="548680"/>
            <a:ext cx="80757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3) </a:t>
            </a: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배깅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(Bagging)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알고리즘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0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15488" y="836712"/>
            <a:ext cx="7528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원 데이터로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부터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번 랜덤 복원 샘플링을 하고 각 샘플의 모델링을 통해서 나온 결과변수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예측치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들을 결합하여 최종 모형을 생성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각 샘플의 결과변수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예측치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들을 결합하는 방법은 결과변수가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연속형이면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평균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(average),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범주형이면 다중 투표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(majority vote)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사용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51520" y="3333185"/>
            <a:ext cx="1512168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Raw date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699792" y="2397081"/>
            <a:ext cx="201622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Sampling data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699792" y="3045153"/>
            <a:ext cx="201622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Sampling data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699792" y="4341297"/>
            <a:ext cx="201622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Sampling data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화살표 연결선 17"/>
          <p:cNvCxnSpPr>
            <a:stCxn id="13" idx="3"/>
            <a:endCxn id="14" idx="1"/>
          </p:cNvCxnSpPr>
          <p:nvPr/>
        </p:nvCxnSpPr>
        <p:spPr>
          <a:xfrm flipV="1">
            <a:off x="1763688" y="2613105"/>
            <a:ext cx="936104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3" idx="3"/>
            <a:endCxn id="16" idx="1"/>
          </p:cNvCxnSpPr>
          <p:nvPr/>
        </p:nvCxnSpPr>
        <p:spPr>
          <a:xfrm>
            <a:off x="1763688" y="3549209"/>
            <a:ext cx="936104" cy="10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3" idx="3"/>
            <a:endCxn id="15" idx="1"/>
          </p:cNvCxnSpPr>
          <p:nvPr/>
        </p:nvCxnSpPr>
        <p:spPr>
          <a:xfrm flipV="1">
            <a:off x="1763688" y="3261177"/>
            <a:ext cx="936104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5076056" y="2397081"/>
            <a:ext cx="158417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modeling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76056" y="3045153"/>
            <a:ext cx="158417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modeling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76056" y="4341297"/>
            <a:ext cx="158417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modeling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7" name="직선 화살표 연결선 26"/>
          <p:cNvCxnSpPr>
            <a:stCxn id="14" idx="3"/>
            <a:endCxn id="23" idx="1"/>
          </p:cNvCxnSpPr>
          <p:nvPr/>
        </p:nvCxnSpPr>
        <p:spPr>
          <a:xfrm>
            <a:off x="4716016" y="2613105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5" idx="3"/>
            <a:endCxn id="24" idx="1"/>
          </p:cNvCxnSpPr>
          <p:nvPr/>
        </p:nvCxnSpPr>
        <p:spPr>
          <a:xfrm>
            <a:off x="4716016" y="3261177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6" idx="3"/>
          </p:cNvCxnSpPr>
          <p:nvPr/>
        </p:nvCxnSpPr>
        <p:spPr>
          <a:xfrm>
            <a:off x="4716016" y="4557321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7236296" y="3261177"/>
            <a:ext cx="1656184" cy="4320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Final Model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" name="직선 화살표 연결선 33"/>
          <p:cNvCxnSpPr>
            <a:stCxn id="23" idx="3"/>
            <a:endCxn id="32" idx="1"/>
          </p:cNvCxnSpPr>
          <p:nvPr/>
        </p:nvCxnSpPr>
        <p:spPr>
          <a:xfrm>
            <a:off x="6660232" y="2613105"/>
            <a:ext cx="576064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5" idx="3"/>
            <a:endCxn id="32" idx="1"/>
          </p:cNvCxnSpPr>
          <p:nvPr/>
        </p:nvCxnSpPr>
        <p:spPr>
          <a:xfrm flipV="1">
            <a:off x="6660232" y="3477201"/>
            <a:ext cx="576064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24" idx="3"/>
            <a:endCxn id="32" idx="1"/>
          </p:cNvCxnSpPr>
          <p:nvPr/>
        </p:nvCxnSpPr>
        <p:spPr>
          <a:xfrm>
            <a:off x="6660232" y="3261177"/>
            <a:ext cx="576064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 rot="1276138">
            <a:off x="1274852" y="3146663"/>
            <a:ext cx="16289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랜덤 복원 샘플링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직사각형 47"/>
          <p:cNvSpPr/>
          <p:nvPr/>
        </p:nvSpPr>
        <p:spPr>
          <a:xfrm rot="1185776">
            <a:off x="6330574" y="3865088"/>
            <a:ext cx="1972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결과변수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예측치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결합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평균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or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다중투표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427984" y="368393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08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898" name="Picture 2" descr="https://mblogthumb-phinf.pstatic.net/MjAxODAzMDFfMjIy/MDAxNTE5OTEwODM0ODUx.h_ETO2A39aQRaWYPZu6AytalLC0SSY125-Q4RvWJu0cg.FP9SPiD5TrAMbQIH190LYZFhHbPNrKOM2vi5znaY-mAg.PNG.ysd2876/image.png?type=w8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2996952"/>
            <a:ext cx="5400600" cy="28920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216488" y="6176337"/>
            <a:ext cx="874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참고 사이트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] https://m.blog.naver.com/PostView.nhn?blogId=ysd2876&amp;logNo=221219689884&amp;isFromSearchAddView=true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64900" name="Picture 4" descr="https://mblogthumb-phinf.pstatic.net/MjAxODAzMDFfMTI1/MDAxNTE5OTEwNzI0Mzc1.-fLUg1Ypuj7L2olJ7jnSvEbtGOtTOZ5KhxH2zU8dvYYg.pnc0MZ1D5NwpJ4L9hilyp255WrGj5_6QU-hFCnfsyDwg.PNG.ysd2876/image.png?type=w8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60648"/>
            <a:ext cx="5184576" cy="24091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cxnSp>
        <p:nvCxnSpPr>
          <p:cNvPr id="10" name="Shape 9"/>
          <p:cNvCxnSpPr>
            <a:stCxn id="464900" idx="3"/>
            <a:endCxn id="464898" idx="0"/>
          </p:cNvCxnSpPr>
          <p:nvPr/>
        </p:nvCxnSpPr>
        <p:spPr>
          <a:xfrm>
            <a:off x="5436096" y="1465207"/>
            <a:ext cx="612068" cy="153174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56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034" name="Picture 2" descr="https://swalloow.github.io/assets/images/agg_resul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1052736"/>
            <a:ext cx="4474894" cy="42484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2" descr="https://swalloow.github.io/assets/images/boosting.png"/>
          <p:cNvPicPr>
            <a:picLocks noChangeAspect="1" noChangeArrowheads="1"/>
          </p:cNvPicPr>
          <p:nvPr/>
        </p:nvPicPr>
        <p:blipFill>
          <a:blip r:embed="rId3" cstate="print"/>
          <a:srcRect r="11076" b="1423"/>
          <a:stretch>
            <a:fillRect/>
          </a:stretch>
        </p:blipFill>
        <p:spPr bwMode="auto">
          <a:xfrm>
            <a:off x="251520" y="426138"/>
            <a:ext cx="3528391" cy="26428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187624" y="5661248"/>
            <a:ext cx="6552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참고 사이트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: https://swalloow.github.io/bagging-boosting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Shape 7"/>
          <p:cNvCxnSpPr>
            <a:stCxn id="5" idx="3"/>
            <a:endCxn id="300034" idx="1"/>
          </p:cNvCxnSpPr>
          <p:nvPr/>
        </p:nvCxnSpPr>
        <p:spPr>
          <a:xfrm>
            <a:off x="3779911" y="1747549"/>
            <a:ext cx="720081" cy="142942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44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55576" y="533400"/>
            <a:ext cx="8388424" cy="685800"/>
          </a:xfrm>
        </p:spPr>
        <p:txBody>
          <a:bodyPr/>
          <a:lstStyle/>
          <a:p>
            <a:r>
              <a:rPr lang="en-US" sz="3600" dirty="0" smtClean="0">
                <a:latin typeface="맑은 고딕" pitchFamily="50" charset="-127"/>
                <a:ea typeface="맑은 고딕" pitchFamily="50" charset="-127"/>
              </a:rPr>
              <a:t>Random Forest </a:t>
            </a:r>
            <a:r>
              <a:rPr lang="ko-KR" altLang="en-US" sz="3600" dirty="0" smtClean="0">
                <a:latin typeface="맑은 고딕" pitchFamily="50" charset="-127"/>
                <a:ea typeface="맑은 고딕" pitchFamily="50" charset="-127"/>
              </a:rPr>
              <a:t>알고리즘</a:t>
            </a:r>
            <a:endParaRPr lang="ko-KR" altLang="en-US" sz="3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궁서체" pitchFamily="17" charset="-127"/>
                <a:ea typeface="궁서체" pitchFamily="17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궁서체" pitchFamily="17" charset="-127"/>
              <a:ea typeface="궁서체" pitchFamily="17" charset="-127"/>
              <a:cs typeface="+mn-cs"/>
            </a:endParaRPr>
          </a:p>
        </p:txBody>
      </p:sp>
      <p:pic>
        <p:nvPicPr>
          <p:cNvPr id="1026" name="Picture 2" descr="https://www.stat.berkeley.edu/%7Ebreiman/RandomForests/Forest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1988840"/>
            <a:ext cx="2808312" cy="2448272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501174" y="1412776"/>
            <a:ext cx="8319298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특징 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여러 개의 결정 </a:t>
            </a:r>
            <a:r>
              <a:rPr kumimoji="0" lang="ko-KR" altLang="ko-KR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트리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를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임의적으로 학습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/>
            </a:r>
            <a:b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  </a:t>
            </a:r>
            <a:r>
              <a:rPr kumimoji="0" lang="ko-KR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하는 방식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kumimoji="0" lang="ko-KR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앙상블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학습</a:t>
            </a:r>
            <a:r>
              <a:rPr kumimoji="0" lang="ko-KR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방법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: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배깅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유형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</a:p>
          <a:p>
            <a:pPr marL="457200" marR="0" lvl="1" indent="0" algn="l" defTabSz="9144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회귀분석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분류분석 모두 가능 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별도 튜닝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스케일 조정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과정 없음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분류, 회귀 등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에서 가장 많이 사용 학습방법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단일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tree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모델 단점 보완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성능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대용량 데이터 셋으로 처리시간 증가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단점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멀티코어 프로세스 이용 병렬처리 가능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차이점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</a:p>
          <a:p>
            <a:pPr marL="457200" marR="0" lvl="1" indent="0" algn="l" defTabSz="9144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배깅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샘플 복원추출 시 모든 설명변수 사용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랜덤포레스트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: a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설명변수만 복원 추출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설명변수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갯수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: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전체 변수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p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의 제곱근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=</a:t>
            </a:r>
            <a:r>
              <a:rPr kumimoji="0" lang="en-US" altLang="ko-KR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sqrt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(p) (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예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: 15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 변수라면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 정도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랜덤포리스트는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일반적으로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배깅보다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성능 우수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/>
            </a:r>
            <a:b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  (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설명변수가 많을 경우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대체로 변수간 상관성이 높은 변수가 섞일 확률이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/>
            </a:r>
            <a:b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높은데 그 가능성을 제거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00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71472" y="1385228"/>
            <a:ext cx="40725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동일한 하나의 데이터 집합에서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한 개의 훈련용 데이터를 생성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한 번의 학습을 통해서 하나의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분류 트리 생성 및 목표변수 예측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생성된 분류모델을 검정데이터에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적용하여 목표변수 예측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8596" y="913680"/>
            <a:ext cx="2857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Decision tree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441" name="Picture 9" descr="\mathbf{v}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39463" y="0"/>
            <a:ext cx="114300" cy="95250"/>
          </a:xfrm>
          <a:prstGeom prst="rect">
            <a:avLst/>
          </a:prstGeom>
          <a:noFill/>
        </p:spPr>
      </p:pic>
      <p:pic>
        <p:nvPicPr>
          <p:cNvPr id="21506" name="Picture 2" descr="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70175" y="-274638"/>
            <a:ext cx="133350" cy="133350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4954840" y="908720"/>
            <a:ext cx="2857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Random Forest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16016" y="1402898"/>
            <a:ext cx="40725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동일한 하나의 데이터 집합에서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임의복원 샘플링을 통해 여러 개의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훈련용 데이터를 생성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여러 번의 학습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을 통해 여러 개의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트리 생성하고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이를 결합하여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최종적으로 목표변수 예측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분류모델을 검정데이터에 적용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Picture 2" descr="https://upload.wikimedia.org/wikipedia/commons/thumb/0/03/%ED%8A%B8%EB%A6%AC_%EC%98%88%EC%A0%9C.png/1024px-%ED%8A%B8%EB%A6%AC_%EC%98%88%EC%A0%9C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851756"/>
            <a:ext cx="2520280" cy="166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5" descr="https://upload.wikimedia.org/wikipedia/commons/thumb/3/36/%EB%9E%9C%EB%8D%A4%ED%8F%AC%EB%A0%88%EC%8A%A4%ED%8A%B8_%ED%95%99%EC%8A%B5%EA%B3%BC%EC%A0%95_%EB%B0%B0%EA%B9%85.png/1024px-%EB%9E%9C%EB%8D%A4%ED%8F%AC%EB%A0%88%EC%8A%A4%ED%8A%B8_%ED%95%99%EC%8A%B5%EA%B3%BC%EC%A0%95_%EB%B0%B0%EA%B9%8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7904" y="3851756"/>
            <a:ext cx="5230730" cy="15522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1331640" y="5538718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결정 트리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94628" y="5507940"/>
            <a:ext cx="1324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랜덤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포레스트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624" y="3573016"/>
            <a:ext cx="152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학습용 데이터 트리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838471" y="3573016"/>
            <a:ext cx="10935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학습용 트리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35599" y="3573016"/>
            <a:ext cx="10935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학습용 트리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95839" y="3573016"/>
            <a:ext cx="10935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학습용 트리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351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1" name="Picture 9" descr="\mathbf{v}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39463" y="0"/>
            <a:ext cx="114300" cy="95250"/>
          </a:xfrm>
          <a:prstGeom prst="rect">
            <a:avLst/>
          </a:prstGeom>
          <a:noFill/>
        </p:spPr>
      </p:pic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785786" y="1402118"/>
            <a:ext cx="715580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부트스트랩 방법을 통해</a:t>
            </a:r>
            <a:r>
              <a:rPr kumimoji="1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  </a:t>
            </a:r>
            <a:r>
              <a:rPr kumimoji="1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 </a:t>
            </a:r>
            <a:r>
              <a:rPr kumimoji="1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 </a:t>
            </a:r>
            <a:r>
              <a:rPr kumimoji="1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개의 훈련 데이터 집합을 생성한다</a:t>
            </a:r>
            <a:r>
              <a:rPr kumimoji="1" lang="ko-KR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  </a:t>
            </a:r>
            <a:r>
              <a:rPr kumimoji="1" lang="ko-KR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 </a:t>
            </a:r>
            <a:r>
              <a:rPr kumimoji="1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개의기초 분류기</a:t>
            </a:r>
            <a:r>
              <a:rPr kumimoji="1" lang="ko-KR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(</a:t>
            </a:r>
            <a:r>
              <a:rPr kumimoji="1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트리</a:t>
            </a:r>
            <a:r>
              <a:rPr kumimoji="1" lang="ko-KR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)</a:t>
            </a:r>
            <a:r>
              <a:rPr kumimoji="1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들을 훈련시킨다</a:t>
            </a:r>
            <a:r>
              <a:rPr kumimoji="1" lang="ko-KR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기초 분류기</a:t>
            </a:r>
            <a:r>
              <a:rPr kumimoji="1" lang="ko-KR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(</a:t>
            </a:r>
            <a:r>
              <a:rPr kumimoji="1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트리</a:t>
            </a:r>
            <a:r>
              <a:rPr kumimoji="1" lang="ko-KR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)</a:t>
            </a:r>
            <a:r>
              <a:rPr kumimoji="1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들을 하나의 분류기</a:t>
            </a:r>
            <a:r>
              <a:rPr kumimoji="1" lang="ko-KR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(</a:t>
            </a:r>
            <a:r>
              <a:rPr kumimoji="1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랜덤 </a:t>
            </a:r>
            <a:r>
              <a:rPr kumimoji="1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포레스트</a:t>
            </a:r>
            <a:r>
              <a:rPr kumimoji="1" lang="ko-KR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)</a:t>
            </a:r>
            <a:r>
              <a:rPr kumimoji="1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로</a:t>
            </a:r>
            <a:r>
              <a:rPr kumimoji="1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 결합한다</a:t>
            </a:r>
            <a:r>
              <a:rPr kumimoji="1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.</a:t>
            </a:r>
            <a:endParaRPr kumimoji="1" lang="ko-KR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굴림" charset="-127"/>
            </a:endParaRPr>
          </a:p>
        </p:txBody>
      </p:sp>
      <p:pic>
        <p:nvPicPr>
          <p:cNvPr id="21507" name="Picture 3" descr="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1759308"/>
            <a:ext cx="133350" cy="133350"/>
          </a:xfrm>
          <a:prstGeom prst="rect">
            <a:avLst/>
          </a:prstGeom>
          <a:noFill/>
        </p:spPr>
      </p:pic>
      <p:pic>
        <p:nvPicPr>
          <p:cNvPr id="21509" name="Picture 5" descr="https://upload.wikimedia.org/wikipedia/commons/thumb/3/36/%EB%9E%9C%EB%8D%A4%ED%8F%AC%EB%A0%88%EC%8A%A4%ED%8A%B8_%ED%95%99%EC%8A%B5%EA%B3%BC%EC%A0%95_%EB%B0%B0%EA%B9%85.png/1024px-%EB%9E%9C%EB%8D%A4%ED%8F%AC%EB%A0%88%EC%8A%A4%ED%8A%B8_%ED%95%99%EC%8A%B5%EA%B3%BC%EC%A0%95_%EB%B0%B0%EA%B9%8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5446" y="2348880"/>
            <a:ext cx="6932701" cy="1552264"/>
          </a:xfrm>
          <a:prstGeom prst="rect">
            <a:avLst/>
          </a:prstGeom>
          <a:noFill/>
        </p:spPr>
      </p:pic>
      <p:pic>
        <p:nvPicPr>
          <p:cNvPr id="21511" name="Picture 7" descr="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8570" y="1485932"/>
            <a:ext cx="133350" cy="133350"/>
          </a:xfrm>
          <a:prstGeom prst="rect">
            <a:avLst/>
          </a:prstGeom>
          <a:noFill/>
        </p:spPr>
      </p:pic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428596" y="3978682"/>
            <a:ext cx="834395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배깅을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 이용하여 </a:t>
            </a:r>
            <a:r>
              <a:rPr kumimoji="1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 </a:t>
            </a:r>
            <a:r>
              <a:rPr kumimoji="1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T</a:t>
            </a:r>
            <a:r>
              <a:rPr kumimoji="1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개의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결정트리들로 구성된 랜덤 </a:t>
            </a:r>
            <a:r>
              <a:rPr kumimoji="1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포레스트를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 학습하는 </a:t>
            </a:r>
            <a:r>
              <a:rPr kumimoji="1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과정 </a:t>
            </a:r>
            <a:endParaRPr kumimoji="1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굴림" charset="-127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S</a:t>
            </a:r>
            <a:r>
              <a:rPr kumimoji="1" lang="en-US" altLang="ko-KR" sz="1600" b="1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굴림" charset="-127"/>
              </a:rPr>
              <a:t>0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전체 학습 데이터 집합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, S</a:t>
            </a:r>
            <a:r>
              <a:rPr kumimoji="0" lang="en-US" altLang="ko-KR" sz="1600" b="1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T</a:t>
            </a:r>
            <a:r>
              <a:rPr kumimoji="0" lang="en-US" altLang="ko-KR" sz="1600" b="1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결정트리를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위해 </a:t>
            </a: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배깅을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통해 임의로 선택된 학습 데이터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굴림" charset="-127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3568" y="980728"/>
            <a:ext cx="5184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배깅에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의한 랜덤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포레스트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훈련 과정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단계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37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3568" y="1628800"/>
            <a:ext cx="77768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bootstrap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의 수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m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은 어느 정도 커야할까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?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답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: m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이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이상이면 충분하지만 검정오차가 안정화될 만큼 큰 값을 사용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:400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개 이상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랜덤포리스트의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설명변수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갯수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는 얼마가 적당한가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?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답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회귀트리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1/3p,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분류트리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p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의 제곱근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=</a:t>
            </a:r>
            <a:r>
              <a:rPr kumimoji="0" lang="en-US" altLang="ko-KR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sqrt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전체변수 개수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     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변수간 상관성에 따라 최적의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값이 다를 수 있다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2352" y="1156682"/>
            <a:ext cx="5233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가장 적절한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Tree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와 설명변수 갯수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6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27584" y="764704"/>
            <a:ext cx="4297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Random Forest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사용 이유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5576" y="1340768"/>
            <a:ext cx="7200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단일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의사결정트리는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과대적합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overfitting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의 위험이 큼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배깅을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이용해 각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트리의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평균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확률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투표를 통해 목표변수 예측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트리의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편향은 유지되고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분산은 감소되기 때문에 정확도 높음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빅데이터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시스템에서 분산처리 시스템에 맞는 분류분석 기법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여러 개의 훈련 데이터를 추출하여 트리 생성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결합을 통해 목표변수 예측의 구조가 분산처리시스템에 적합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5576" y="3429000"/>
            <a:ext cx="7200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정리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배깅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알고리즘을 통해 임의 복원 추출되는 훈련용 데이터를 생성하고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각 트리 생성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예측결과를 투표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평균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확률 등으로 결합하여 최종 모형 생성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적용되는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R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패키지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ramdomForest</a:t>
            </a:r>
            <a:r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339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71472" y="1092236"/>
            <a:ext cx="760092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잘못 분류된 객체들에 집중하여 새로운 분류규칙을 생성하는 단계를 반복하는 알고리즘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49DA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순차적 학습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약한 예측모형들을 결합하여 강한 예측모형을 만드는 알고리즘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오 분류된 개체는 높은 가중치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정 분류된 개체는 낮은 가중치를 적용하여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예측모형의 정확도를 향상시키기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위한 방법 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8596" y="476672"/>
            <a:ext cx="82582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부스팅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(boosting)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알고리즘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419872" y="3361952"/>
            <a:ext cx="1512168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Raw date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419872" y="4221088"/>
            <a:ext cx="1512168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약한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예측모형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508104" y="4725144"/>
            <a:ext cx="1656184" cy="4320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Final Model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직선 화살표 연결선 35"/>
          <p:cNvCxnSpPr>
            <a:stCxn id="13" idx="2"/>
            <a:endCxn id="28" idx="0"/>
          </p:cNvCxnSpPr>
          <p:nvPr/>
        </p:nvCxnSpPr>
        <p:spPr>
          <a:xfrm>
            <a:off x="4175956" y="3794000"/>
            <a:ext cx="0" cy="427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3419872" y="5301208"/>
            <a:ext cx="1512168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강한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예측모형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79912" y="479715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3" name="직선 화살표 연결선 42"/>
          <p:cNvCxnSpPr>
            <a:stCxn id="28" idx="3"/>
            <a:endCxn id="33" idx="1"/>
          </p:cNvCxnSpPr>
          <p:nvPr/>
        </p:nvCxnSpPr>
        <p:spPr>
          <a:xfrm>
            <a:off x="4932040" y="4437112"/>
            <a:ext cx="576064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37" idx="3"/>
            <a:endCxn id="33" idx="1"/>
          </p:cNvCxnSpPr>
          <p:nvPr/>
        </p:nvCxnSpPr>
        <p:spPr>
          <a:xfrm flipV="1">
            <a:off x="4932040" y="4941168"/>
            <a:ext cx="576064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75656" y="422108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높은 가중치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0" name="직선 화살표 연결선 49"/>
          <p:cNvCxnSpPr>
            <a:stCxn id="46" idx="3"/>
            <a:endCxn id="28" idx="1"/>
          </p:cNvCxnSpPr>
          <p:nvPr/>
        </p:nvCxnSpPr>
        <p:spPr>
          <a:xfrm>
            <a:off x="2771800" y="4374977"/>
            <a:ext cx="648072" cy="62135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75656" y="5641503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낮은 가중치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3" name="직선 화살표 연결선 52"/>
          <p:cNvCxnSpPr>
            <a:stCxn id="51" idx="3"/>
            <a:endCxn id="37" idx="1"/>
          </p:cNvCxnSpPr>
          <p:nvPr/>
        </p:nvCxnSpPr>
        <p:spPr>
          <a:xfrm flipV="1">
            <a:off x="2771800" y="5517232"/>
            <a:ext cx="648072" cy="27816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폭발 1 17"/>
          <p:cNvSpPr/>
          <p:nvPr/>
        </p:nvSpPr>
        <p:spPr>
          <a:xfrm>
            <a:off x="5940152" y="2852936"/>
            <a:ext cx="3203848" cy="1800200"/>
          </a:xfrm>
          <a:prstGeom prst="irregularSeal1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순차접근 방식으로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오분류된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관측치에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높은 가중치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594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533400"/>
            <a:ext cx="8676456" cy="685800"/>
          </a:xfrm>
        </p:spPr>
        <p:txBody>
          <a:bodyPr/>
          <a:lstStyle/>
          <a:p>
            <a:pPr marL="857250" indent="-857250"/>
            <a:r>
              <a:rPr lang="ko-KR" altLang="en-US" dirty="0" err="1" smtClean="0"/>
              <a:t>분류분석</a:t>
            </a:r>
            <a:r>
              <a:rPr lang="ko-KR" altLang="en-US" dirty="0" smtClean="0"/>
              <a:t> 특징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3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745232" y="1600200"/>
            <a:ext cx="7859216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분류분석 특징</a:t>
            </a:r>
            <a:endParaRPr lang="en-US" altLang="ko-KR" sz="2400" dirty="0" smtClean="0"/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종속변수</a:t>
            </a:r>
            <a:r>
              <a:rPr lang="en-US" altLang="ko-KR" sz="2000" dirty="0" smtClean="0"/>
              <a:t>(y</a:t>
            </a:r>
            <a:r>
              <a:rPr lang="ko-KR" altLang="en-US" sz="2000" dirty="0" smtClean="0"/>
              <a:t>변수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존재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종속변수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예측에 </a:t>
            </a:r>
            <a:r>
              <a:rPr lang="en-US" altLang="ko-KR" sz="2000" dirty="0" smtClean="0"/>
              <a:t>Focus</a:t>
            </a:r>
            <a:r>
              <a:rPr lang="ko-KR" altLang="en-US" sz="2000" dirty="0" smtClean="0"/>
              <a:t>을 두는 변수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규칙</a:t>
            </a:r>
            <a:r>
              <a:rPr lang="en-US" altLang="ko-KR" sz="2000" dirty="0" smtClean="0"/>
              <a:t>(Rule)</a:t>
            </a:r>
            <a:r>
              <a:rPr lang="ko-KR" altLang="en-US" sz="2000" dirty="0" smtClean="0"/>
              <a:t>을 기반으로 의사결정트리 생성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2000" dirty="0" err="1" smtClean="0"/>
              <a:t>비모수</a:t>
            </a:r>
            <a:r>
              <a:rPr lang="ko-KR" altLang="en-US" sz="2000" dirty="0" smtClean="0"/>
              <a:t> 검정 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선형성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정규성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등분산성 가정 필요 없음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단점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유의수준 판단 기준 없음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추론 기능 없음</a:t>
            </a:r>
            <a:r>
              <a:rPr lang="en-US" altLang="ko-KR" sz="2000" dirty="0" smtClean="0"/>
              <a:t>)</a:t>
            </a:r>
          </a:p>
          <a:p>
            <a:pPr lvl="1">
              <a:lnSpc>
                <a:spcPct val="150000"/>
              </a:lnSpc>
            </a:pPr>
            <a:endParaRPr lang="ko-KR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맑은 고딕" pitchFamily="50" charset="-127"/>
                <a:ea typeface="맑은 고딕" pitchFamily="50" charset="-127"/>
              </a:rPr>
              <a:t>XGBoost</a:t>
            </a:r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알고리즘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9552" y="1340768"/>
            <a:ext cx="83192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여러 개의 결정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트리를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임의적으로 학습하는 방식</a:t>
            </a: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앙상블 학습방법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부스팅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유형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순차적 학습 방법 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약한 분류기를 강한 분류기로 생성</a:t>
            </a: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분류정확도 우수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Outlier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취약</a:t>
            </a: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케글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(Keggle.com) :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도전 데이터 과학자 에서 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연속 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위 </a:t>
            </a:r>
            <a:endParaRPr lang="en-US" altLang="ko-KR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다양한 속성으로 모델 생성</a:t>
            </a:r>
            <a:endParaRPr lang="ko-KR" altLang="en-US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42312" y="6381328"/>
            <a:ext cx="801688" cy="261938"/>
          </a:xfrm>
        </p:spPr>
        <p:txBody>
          <a:bodyPr/>
          <a:lstStyle/>
          <a:p>
            <a:fld id="{CF016DE4-EB8A-4598-818D-5D151D6AADB1}" type="slidenum">
              <a:rPr lang="ko-KR" altLang="en-US" b="1" smtClean="0">
                <a:solidFill>
                  <a:srgbClr val="000000"/>
                </a:solidFill>
              </a:rPr>
              <a:pPr/>
              <a:t>30</a:t>
            </a:fld>
            <a:endParaRPr lang="en-US" altLang="ko-KR" b="1" dirty="0">
              <a:solidFill>
                <a:srgbClr val="0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3861048"/>
            <a:ext cx="76328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• objective = "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binary:logistic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":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binary:logistic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: y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 이항 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•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max_depth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= 2: tree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구조가 간단한 경우 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2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•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nthread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= 2 :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cpu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 수 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2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•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nrounds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= 2 :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실제값과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예측값의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차이를 줄이기 위한 반복학습 횟수 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• eta = 1 :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학습률을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제어하는 변수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(Default: 0.3), 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오버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피팅을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방지</a:t>
            </a:r>
          </a:p>
        </p:txBody>
      </p:sp>
    </p:spTree>
    <p:extLst>
      <p:ext uri="{BB962C8B-B14F-4D97-AF65-F5344CB8AC3E}">
        <p14:creationId xmlns:p14="http://schemas.microsoft.com/office/powerpoint/2010/main" val="65659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533400"/>
            <a:ext cx="7740352" cy="685800"/>
          </a:xfrm>
        </p:spPr>
        <p:txBody>
          <a:bodyPr/>
          <a:lstStyle/>
          <a:p>
            <a:r>
              <a:rPr lang="en-US" altLang="ko-KR" sz="3200" dirty="0" smtClean="0"/>
              <a:t>3. </a:t>
            </a:r>
            <a:r>
              <a:rPr lang="ko-KR" altLang="en-US" sz="3200" dirty="0" smtClean="0"/>
              <a:t>인공신경망 모형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31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3608" y="1988840"/>
            <a:ext cx="6768752" cy="3323987"/>
          </a:xfrm>
          <a:prstGeom prst="rect">
            <a:avLst/>
          </a:prstGeom>
          <a:ln>
            <a:solidFill>
              <a:srgbClr val="0E05CB"/>
            </a:solidFill>
            <a:prstDash val="sysDot"/>
          </a:ln>
        </p:spPr>
        <p:txBody>
          <a:bodyPr wrap="square">
            <a:spAutoFit/>
          </a:bodyPr>
          <a:lstStyle/>
          <a:p>
            <a:pPr marL="457200" indent="-51435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인공신경망 개요</a:t>
            </a:r>
            <a:endParaRPr lang="en-US" altLang="ko-KR" sz="20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51435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인공신경망 구성요소</a:t>
            </a:r>
            <a:endParaRPr lang="en-US" altLang="ko-KR" sz="20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51435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생물학적 신경망 </a:t>
            </a:r>
            <a:r>
              <a:rPr lang="en-US" altLang="ko-KR" sz="20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vs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인공신경망</a:t>
            </a:r>
            <a:endParaRPr lang="en-US" altLang="ko-KR" sz="20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51435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가중치와 편향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조절변수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457200" indent="-51435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신경망 활성함수</a:t>
            </a:r>
            <a:endParaRPr lang="en-US" altLang="ko-KR" sz="20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51435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신경망 주요 특징</a:t>
            </a:r>
            <a:endParaRPr lang="en-US" altLang="ko-KR" sz="20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51435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신경망 학습과정</a:t>
            </a:r>
            <a:endParaRPr lang="en-US" altLang="ko-KR" sz="20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05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533400"/>
            <a:ext cx="7740352" cy="685800"/>
          </a:xfrm>
        </p:spPr>
        <p:txBody>
          <a:bodyPr/>
          <a:lstStyle/>
          <a:p>
            <a:r>
              <a:rPr lang="en-US" altLang="ko-KR" sz="3200" dirty="0" smtClean="0"/>
              <a:t>3. </a:t>
            </a:r>
            <a:r>
              <a:rPr lang="ko-KR" altLang="en-US" sz="3200" dirty="0" smtClean="0"/>
              <a:t>인공신경망 모형</a:t>
            </a:r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궁서체" pitchFamily="17" charset="-127"/>
                <a:ea typeface="궁서체" pitchFamily="17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궁서체" pitchFamily="17" charset="-127"/>
              <a:ea typeface="궁서체" pitchFamily="17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3608" y="1988840"/>
            <a:ext cx="6768752" cy="3323987"/>
          </a:xfrm>
          <a:prstGeom prst="rect">
            <a:avLst/>
          </a:prstGeom>
          <a:ln>
            <a:solidFill>
              <a:srgbClr val="0E05CB"/>
            </a:solidFill>
            <a:prstDash val="sysDot"/>
          </a:ln>
        </p:spPr>
        <p:txBody>
          <a:bodyPr wrap="square">
            <a:spAutoFit/>
          </a:bodyPr>
          <a:lstStyle/>
          <a:p>
            <a:pPr marL="457200" marR="0" lvl="0" indent="-5143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인공신경망 개요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457200" marR="0" lvl="0" indent="-5143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인공신경망 구성요소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457200" marR="0" lvl="0" indent="-5143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생물학적 신경망 </a:t>
            </a:r>
            <a:r>
              <a:rPr kumimoji="0" lang="en-US" altLang="ko-K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vs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인공신경망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457200" marR="0" lvl="0" indent="-5143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가중치와 편향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조절변수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457200" marR="0" lvl="0" indent="-5143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신경망 활성함수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457200" marR="0" lvl="0" indent="-5143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신경망 주요 특징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457200" marR="0" lvl="0" indent="-5143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신경망 학습과정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09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 idx="4294967295"/>
          </p:nvPr>
        </p:nvSpPr>
        <p:spPr>
          <a:xfrm>
            <a:off x="787496" y="285728"/>
            <a:ext cx="7596187" cy="685800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sz="3200" dirty="0" smtClean="0">
                <a:latin typeface="맑은 고딕" pitchFamily="50" charset="-127"/>
                <a:ea typeface="맑은 고딕" pitchFamily="50" charset="-127"/>
              </a:rPr>
              <a:t>인공신경망 개요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39680" y="1175214"/>
            <a:ext cx="759276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머신러닝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분야에서 최고 모델 급부상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대량의 데이터에 내재된 정보 획득이 가능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매우 복잡한 모델 생성 가능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SVM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동일하게 모든 특징이 비슷한 동질의 데이터에서 잘 동작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Layer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 많으면 학습시간이 오래 소요됨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은닉층은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처음에 한 개 또 두 개의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은닉층으로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시작하여 늘려나감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은닉층의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유닛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수는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입력수와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비슷하게 설정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가중치가 있는 층만을 대상으로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층 신경망이라고 부름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행렬곱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matrixmultiply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H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노드와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상관없이 한 번에 계산 가능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42312" y="6381328"/>
            <a:ext cx="801688" cy="261938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09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71600" y="500042"/>
            <a:ext cx="7344816" cy="2798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인간 두뇌의 신경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뉴런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들이 상호작용하여 경험과 학습을 통해서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패턴을 발견하고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이를 통해서 특정 사건을 일반화 및 분류하는 원리 적용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컴퓨터가 사람처럼 스스로 학습할 수 있도록 인공 신경망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(ANN: artificial neural network)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기반으로 한 기계 학습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컴퓨터가 사물을 분별하는 기계 학습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457200" marR="0" lvl="1" indent="0" algn="l" defTabSz="914400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인간 개입 없이 컴퓨터가 스스로 인지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추론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판단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적용분야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457200" marR="0" lvl="1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 인식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필기체 인식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음성 인식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석유 연간 소비량 예측 등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음성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이미지 인식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증권시장 예측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날씨 예보 등 활용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구글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알파고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딥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러닝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/>
          <a:srcRect l="25708" t="17182" r="26880" b="46096"/>
          <a:stretch>
            <a:fillRect/>
          </a:stretch>
        </p:blipFill>
        <p:spPr bwMode="auto">
          <a:xfrm>
            <a:off x="2000232" y="3409051"/>
            <a:ext cx="4645413" cy="2088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3512400" y="5621553"/>
            <a:ext cx="1566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인간 신경망 구조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8558336" y="5990780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42312" y="6072206"/>
            <a:ext cx="801688" cy="261938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79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71600" y="3684751"/>
            <a:ext cx="7560840" cy="2336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수상돌기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(Dendrites) 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외부로부터 신경 자극을 받아들이는 역할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시냅스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(Synapse) 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신경과 신경의 연결 고리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뉴런 간의 교신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신경과 신경 간의 신호 전달 기능으로 전달할 신호의 세기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(Weight)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결정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세포핵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(Soma) 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여러 신경으로부터 전달되는 신경 자극에 대한 판정과 다른 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신경으로 신호 전달 여부 결정 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축색돌기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(Axon) 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전류와 비슷한 형태로 다른 신경으로 신호 전달 기능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일정한 크기 이상의 신호만 전달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세포핵 판정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25708" t="17182" r="26880" b="46096"/>
          <a:stretch>
            <a:fillRect/>
          </a:stretch>
        </p:blipFill>
        <p:spPr bwMode="auto">
          <a:xfrm>
            <a:off x="2014819" y="1308487"/>
            <a:ext cx="4645413" cy="2154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411760" y="2852936"/>
            <a:ext cx="72008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수상돌기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75856" y="1849125"/>
            <a:ext cx="72008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축색돌기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47864" y="2641213"/>
            <a:ext cx="72008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세포핵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520" y="908720"/>
            <a:ext cx="129614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신호입력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외부 신경 자극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4" name="Shape 23"/>
          <p:cNvCxnSpPr>
            <a:stCxn id="13" idx="2"/>
            <a:endCxn id="14" idx="1"/>
          </p:cNvCxnSpPr>
          <p:nvPr/>
        </p:nvCxnSpPr>
        <p:spPr>
          <a:xfrm rot="16200000" flipH="1">
            <a:off x="835533" y="1403666"/>
            <a:ext cx="1640287" cy="1512168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04248" y="1092463"/>
            <a:ext cx="194400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신호출력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다른 뉴런에서 전파된 신호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 rot="19641562">
            <a:off x="4795940" y="1741634"/>
            <a:ext cx="1173804" cy="906016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Shape 20"/>
          <p:cNvCxnSpPr>
            <a:stCxn id="19" idx="7"/>
            <a:endCxn id="18" idx="1"/>
          </p:cNvCxnSpPr>
          <p:nvPr/>
        </p:nvCxnSpPr>
        <p:spPr>
          <a:xfrm rot="5400000" flipH="1" flipV="1">
            <a:off x="5985309" y="882128"/>
            <a:ext cx="393160" cy="1244718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67944" y="1740535"/>
            <a:ext cx="72008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시냅스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제목 3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2) </a:t>
            </a:r>
            <a:r>
              <a:rPr lang="ko-KR" altLang="en-US" sz="3200" dirty="0" smtClean="0"/>
              <a:t>신경망</a:t>
            </a:r>
            <a:r>
              <a:rPr lang="en-US" altLang="ko-KR" sz="3200" dirty="0" smtClean="0"/>
              <a:t>(Neural Network) </a:t>
            </a:r>
            <a:r>
              <a:rPr lang="ko-KR" altLang="en-US" sz="3200" dirty="0" smtClean="0"/>
              <a:t>구성 요소</a:t>
            </a: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59832" y="1412776"/>
            <a:ext cx="72008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시냅스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78824" y="6407422"/>
            <a:ext cx="801688" cy="261938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08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39552" y="1014387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생물학적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Neural Network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92080" y="1014387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Artificial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Neural Network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788024" y="1518443"/>
            <a:ext cx="540000" cy="504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</a:t>
            </a:r>
            <a:r>
              <a:rPr kumimoji="0" lang="en-US" altLang="ko-KR" sz="18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788024" y="2310531"/>
            <a:ext cx="540000" cy="504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</a:t>
            </a:r>
            <a:r>
              <a:rPr kumimoji="0" lang="en-US" altLang="ko-KR" sz="18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788024" y="3174627"/>
            <a:ext cx="540000" cy="504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</a:t>
            </a:r>
            <a:r>
              <a:rPr kumimoji="0" lang="en-US" altLang="ko-KR" sz="18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228296" y="2166515"/>
            <a:ext cx="972000" cy="79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/>
          <p:cNvCxnSpPr>
            <a:stCxn id="10" idx="6"/>
            <a:endCxn id="19" idx="1"/>
          </p:cNvCxnSpPr>
          <p:nvPr/>
        </p:nvCxnSpPr>
        <p:spPr>
          <a:xfrm>
            <a:off x="5328024" y="1770443"/>
            <a:ext cx="900272" cy="792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3" idx="6"/>
            <a:endCxn id="19" idx="1"/>
          </p:cNvCxnSpPr>
          <p:nvPr/>
        </p:nvCxnSpPr>
        <p:spPr>
          <a:xfrm flipV="1">
            <a:off x="5328024" y="2562515"/>
            <a:ext cx="900272" cy="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6"/>
            <a:endCxn id="19" idx="1"/>
          </p:cNvCxnSpPr>
          <p:nvPr/>
        </p:nvCxnSpPr>
        <p:spPr>
          <a:xfrm flipV="1">
            <a:off x="5328024" y="2562515"/>
            <a:ext cx="900272" cy="864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08104" y="17344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</a:t>
            </a:r>
            <a:r>
              <a:rPr kumimoji="0" lang="en-US" altLang="ko-KR" sz="18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08104" y="222923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</a:t>
            </a:r>
            <a:r>
              <a:rPr kumimoji="0" lang="en-US" altLang="ko-KR" sz="18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08104" y="258927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</a:t>
            </a:r>
            <a:r>
              <a:rPr kumimoji="0" lang="en-US" altLang="ko-KR" sz="18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064448" y="2310531"/>
            <a:ext cx="540000" cy="504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y</a:t>
            </a:r>
            <a:endParaRPr kumimoji="0" lang="ko-KR" alt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2" name="직선 화살표 연결선 31"/>
          <p:cNvCxnSpPr>
            <a:stCxn id="19" idx="3"/>
            <a:endCxn id="30" idx="2"/>
          </p:cNvCxnSpPr>
          <p:nvPr/>
        </p:nvCxnSpPr>
        <p:spPr>
          <a:xfrm>
            <a:off x="7200296" y="2562515"/>
            <a:ext cx="864152" cy="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6696236" y="2238603"/>
            <a:ext cx="0" cy="684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14348" y="4869363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망의 총합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∑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입력신호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(X)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가중치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(w)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곱의 합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활성함수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(f) :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망의 총합을 받아서 축색돌기에 신호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(y)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출력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732240" y="238253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ea typeface="바탕"/>
                <a:cs typeface="+mn-cs"/>
              </a:rPr>
              <a:t>f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27984" y="3822699"/>
            <a:ext cx="108012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입력 신호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(x)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64088" y="3822699"/>
            <a:ext cx="108012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가중치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(w)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156176" y="3030611"/>
            <a:ext cx="10801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망의 총합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ea typeface="바탕"/>
                <a:cs typeface="+mn-cs"/>
              </a:rPr>
              <a:t>∑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활성함수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(f)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812360" y="3822699"/>
            <a:ext cx="108012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결과신호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(y)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092280" y="3822699"/>
            <a:ext cx="108012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신호 전달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5436096" y="1518443"/>
            <a:ext cx="0" cy="306000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6084168" y="1518443"/>
            <a:ext cx="0" cy="306000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7308304" y="1518443"/>
            <a:ext cx="0" cy="306000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7956376" y="1518443"/>
            <a:ext cx="0" cy="306000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4572000" y="4254747"/>
            <a:ext cx="151216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499992" y="4326755"/>
            <a:ext cx="8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수상돌기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228184" y="4337788"/>
            <a:ext cx="11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세포핵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36392" y="4326755"/>
            <a:ext cx="86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축색돌기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028472" y="4326755"/>
            <a:ext cx="7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단말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>
            <a:off x="6084168" y="4254747"/>
            <a:ext cx="1224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7308440" y="4254747"/>
            <a:ext cx="648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7956376" y="4254747"/>
            <a:ext cx="864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300192" y="238253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ea typeface="바탕"/>
                <a:cs typeface="+mn-cs"/>
              </a:rPr>
              <a:t>∑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331373" y="5003486"/>
            <a:ext cx="576064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abic Typesetting" pitchFamily="66" charset="-78"/>
                <a:ea typeface="맑은 고딕" panose="020B0503020000020004" pitchFamily="50" charset="-127"/>
                <a:cs typeface="Arabic Typesetting" pitchFamily="66" charset="-78"/>
              </a:rPr>
              <a:t>i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abic Typesetting" pitchFamily="66" charset="-78"/>
                <a:ea typeface="맑은 고딕" panose="020B0503020000020004" pitchFamily="50" charset="-127"/>
                <a:cs typeface="Arabic Typesetting" pitchFamily="66" charset="-78"/>
              </a:rPr>
              <a:t> =1  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abic Typesetting" pitchFamily="66" charset="-78"/>
              <a:ea typeface="맑은 고딕" panose="020B0503020000020004" pitchFamily="50" charset="-127"/>
              <a:cs typeface="Arabic Typesetting" pitchFamily="66" charset="-78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403381" y="464344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250852" y="4738100"/>
            <a:ext cx="1016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ea typeface="바탕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ea typeface="바탕"/>
                <a:cs typeface="+mn-cs"/>
              </a:rPr>
              <a:t>∑ </a:t>
            </a:r>
            <a:r>
              <a:rPr kumimoji="0" lang="en-US" altLang="ko-K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ea typeface="바탕"/>
                <a:cs typeface="+mn-cs"/>
              </a:rPr>
              <a:t>w</a:t>
            </a:r>
            <a:r>
              <a:rPr kumimoji="0" lang="en-US" altLang="ko-KR" sz="2000" b="1" i="0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ea typeface="바탕"/>
                <a:cs typeface="+mn-cs"/>
              </a:rPr>
              <a:t>i</a:t>
            </a:r>
            <a:r>
              <a:rPr kumimoji="0" lang="en-US" altLang="ko-K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ea typeface="바탕"/>
                <a:cs typeface="+mn-cs"/>
              </a:rPr>
              <a:t>x</a:t>
            </a:r>
            <a:r>
              <a:rPr kumimoji="0" lang="en-US" altLang="ko-KR" sz="2000" b="1" i="0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"/>
                <a:ea typeface="바탕"/>
                <a:cs typeface="+mn-cs"/>
              </a:rPr>
              <a:t>i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7123060" y="4989572"/>
            <a:ext cx="1016625" cy="733994"/>
            <a:chOff x="3915415" y="5996921"/>
            <a:chExt cx="1016625" cy="733994"/>
          </a:xfrm>
        </p:grpSpPr>
        <p:sp>
          <p:nvSpPr>
            <p:cNvPr id="78" name="TextBox 77"/>
            <p:cNvSpPr txBox="1"/>
            <p:nvPr/>
          </p:nvSpPr>
          <p:spPr>
            <a:xfrm>
              <a:off x="3995936" y="6453916"/>
              <a:ext cx="432048" cy="27699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abic Typesetting" pitchFamily="66" charset="-78"/>
                  <a:ea typeface="맑은 고딕" panose="020B0503020000020004" pitchFamily="50" charset="-127"/>
                  <a:cs typeface="Arabic Typesetting" pitchFamily="66" charset="-78"/>
                </a:rPr>
                <a:t>i</a:t>
              </a:r>
              <a:r>
                <a:rPr kumimoji="0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abic Typesetting" pitchFamily="66" charset="-78"/>
                  <a:ea typeface="맑은 고딕" panose="020B0503020000020004" pitchFamily="50" charset="-127"/>
                  <a:cs typeface="Arabic Typesetting" pitchFamily="66" charset="-78"/>
                </a:rPr>
                <a:t>=1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abic Typesetting" pitchFamily="66" charset="-78"/>
                <a:ea typeface="맑은 고딕" panose="020B0503020000020004" pitchFamily="50" charset="-127"/>
                <a:cs typeface="Arabic Typesetting" pitchFamily="66" charset="-78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067944" y="5996921"/>
              <a:ext cx="2160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n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3915415" y="6125234"/>
              <a:ext cx="101662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바탕"/>
                  <a:ea typeface="바탕"/>
                  <a:cs typeface="+mn-cs"/>
                </a:rPr>
                <a:t> </a:t>
              </a: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바탕"/>
                  <a:ea typeface="바탕"/>
                  <a:cs typeface="+mn-cs"/>
                </a:rPr>
                <a:t>∑ </a:t>
              </a:r>
              <a:r>
                <a:rPr kumimoji="0" lang="en-US" altLang="ko-KR" sz="20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바탕"/>
                  <a:ea typeface="바탕"/>
                  <a:cs typeface="+mn-cs"/>
                </a:rPr>
                <a:t>w</a:t>
              </a:r>
              <a:r>
                <a:rPr kumimoji="0" lang="en-US" altLang="ko-KR" sz="2000" b="1" i="0" u="none" strike="noStrike" kern="1200" cap="none" spc="0" normalizeH="0" baseline="-2500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바탕"/>
                  <a:ea typeface="바탕"/>
                  <a:cs typeface="+mn-cs"/>
                </a:rPr>
                <a:t>i</a:t>
              </a:r>
              <a:r>
                <a:rPr kumimoji="0" lang="en-US" altLang="ko-KR" sz="20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바탕"/>
                  <a:ea typeface="바탕"/>
                  <a:cs typeface="+mn-cs"/>
                </a:rPr>
                <a:t>x</a:t>
              </a:r>
              <a:r>
                <a:rPr kumimoji="0" lang="en-US" altLang="ko-KR" sz="2000" b="1" i="0" u="none" strike="noStrike" kern="1200" cap="none" spc="0" normalizeH="0" baseline="-2500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바탕"/>
                  <a:ea typeface="바탕"/>
                  <a:cs typeface="+mn-cs"/>
                </a:rPr>
                <a:t>i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1" name="왼쪽 대괄호 80"/>
          <p:cNvSpPr/>
          <p:nvPr/>
        </p:nvSpPr>
        <p:spPr>
          <a:xfrm>
            <a:off x="7123060" y="5157955"/>
            <a:ext cx="72008" cy="504056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오른쪽 대괄호 81"/>
          <p:cNvSpPr/>
          <p:nvPr/>
        </p:nvSpPr>
        <p:spPr>
          <a:xfrm>
            <a:off x="8131172" y="5157955"/>
            <a:ext cx="72008" cy="504056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258964" y="5229963"/>
            <a:ext cx="82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y = f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28176" y="4326755"/>
            <a:ext cx="8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시냅스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제목 3"/>
          <p:cNvSpPr>
            <a:spLocks noGrp="1"/>
          </p:cNvSpPr>
          <p:nvPr>
            <p:ph type="title" idx="4294967295"/>
          </p:nvPr>
        </p:nvSpPr>
        <p:spPr>
          <a:xfrm>
            <a:off x="928662" y="214290"/>
            <a:ext cx="7596187" cy="685800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latin typeface="맑은 고딕" pitchFamily="50" charset="-127"/>
                <a:ea typeface="맑은 고딕" pitchFamily="50" charset="-127"/>
              </a:rPr>
              <a:t>3) </a:t>
            </a:r>
            <a:r>
              <a:rPr lang="ko-KR" altLang="en-US" sz="3200" dirty="0" smtClean="0">
                <a:latin typeface="맑은 고딕" pitchFamily="50" charset="-127"/>
                <a:ea typeface="맑은 고딕" pitchFamily="50" charset="-127"/>
              </a:rPr>
              <a:t>생물학적 신경망 </a:t>
            </a:r>
            <a:r>
              <a:rPr lang="en-US" altLang="ko-KR" sz="3200" dirty="0" err="1" smtClean="0">
                <a:latin typeface="맑은 고딕" pitchFamily="50" charset="-127"/>
                <a:ea typeface="맑은 고딕" pitchFamily="50" charset="-127"/>
              </a:rPr>
              <a:t>vs</a:t>
            </a:r>
            <a:r>
              <a:rPr lang="en-US" altLang="ko-KR" sz="3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200" dirty="0" smtClean="0">
                <a:latin typeface="맑은 고딕" pitchFamily="50" charset="-127"/>
                <a:ea typeface="맑은 고딕" pitchFamily="50" charset="-127"/>
              </a:rPr>
              <a:t>인공신경망</a:t>
            </a:r>
          </a:p>
        </p:txBody>
      </p:sp>
      <p:sp>
        <p:nvSpPr>
          <p:cNvPr id="85" name="타원 84"/>
          <p:cNvSpPr/>
          <p:nvPr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42312" y="6381328"/>
            <a:ext cx="801688" cy="261938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3" cstate="print"/>
          <a:srcRect l="25708" t="17182" r="27135" b="47023"/>
          <a:stretch>
            <a:fillRect/>
          </a:stretch>
        </p:blipFill>
        <p:spPr bwMode="auto">
          <a:xfrm>
            <a:off x="467544" y="1556792"/>
            <a:ext cx="3960440" cy="1872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6" name="TextBox 55"/>
          <p:cNvSpPr txBox="1"/>
          <p:nvPr/>
        </p:nvSpPr>
        <p:spPr>
          <a:xfrm>
            <a:off x="714348" y="3000372"/>
            <a:ext cx="72008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수상돌기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578444" y="2028397"/>
            <a:ext cx="72008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축색돌기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650452" y="2820485"/>
            <a:ext cx="72008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세포핵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62420" y="1592048"/>
            <a:ext cx="72008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시냅스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89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14348" y="3500438"/>
            <a:ext cx="8064896" cy="2336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입력 값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(x1, x2, … 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</a:t>
            </a:r>
            <a:r>
              <a:rPr kumimoji="0" lang="en-US" altLang="ko-KR" sz="1400" b="0" i="0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: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수상돌기에 해당하는 외부 신경 자극 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가중치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(w1, w2, … 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</a:t>
            </a:r>
            <a:r>
              <a:rPr kumimoji="0" lang="en-US" altLang="ko-KR" sz="1400" b="0" i="0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: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시냅스에서 신호 세기 결정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신호 세기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=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가중치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(w1, w2, … 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</a:t>
            </a:r>
            <a:r>
              <a:rPr kumimoji="0" lang="en-US" altLang="ko-KR" sz="1400" b="0" i="0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: </a:t>
            </a:r>
            <a:r>
              <a:rPr kumimoji="0" lang="ko-KR" altLang="en-US" sz="14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중요 변수에 따라서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가중치가 달라짐 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편향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(bias) :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활성함수에 의해서 망의 총합을 다음 계층으로 넘길 때 기준이 되는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임계값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활성함수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(Activation Function)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800100" marR="0" lvl="1" indent="-34290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총합이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임계값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보다 크면 활성화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작으면 비활성화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활성함수의 유형에 따라서 출력 값 범위 결정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(0 ~ 1), (-1 ~ 1), (-</a:t>
            </a: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inf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~ </a:t>
            </a: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inf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3"/>
          <p:cNvSpPr>
            <a:spLocks noGrp="1"/>
          </p:cNvSpPr>
          <p:nvPr>
            <p:ph type="title" idx="4294967295"/>
          </p:nvPr>
        </p:nvSpPr>
        <p:spPr>
          <a:xfrm>
            <a:off x="1115616" y="260648"/>
            <a:ext cx="7596187" cy="685800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latin typeface="맑은 고딕" pitchFamily="50" charset="-127"/>
                <a:ea typeface="맑은 고딕" pitchFamily="50" charset="-127"/>
              </a:rPr>
              <a:t>4) </a:t>
            </a:r>
            <a:r>
              <a:rPr lang="ko-KR" altLang="en-US" sz="3200" dirty="0" smtClean="0">
                <a:latin typeface="맑은 고딕" pitchFamily="50" charset="-127"/>
                <a:ea typeface="맑은 고딕" pitchFamily="50" charset="-127"/>
              </a:rPr>
              <a:t>가중치와 편향</a:t>
            </a:r>
            <a:r>
              <a:rPr lang="en-US" altLang="ko-KR" sz="32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200" dirty="0" smtClean="0">
                <a:latin typeface="맑은 고딕" pitchFamily="50" charset="-127"/>
                <a:ea typeface="맑은 고딕" pitchFamily="50" charset="-127"/>
              </a:rPr>
              <a:t>조절변수</a:t>
            </a:r>
            <a:r>
              <a:rPr lang="en-US" altLang="ko-KR" sz="32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3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42312" y="6381328"/>
            <a:ext cx="801688" cy="261938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385" name="_x202159112" descr="EMB000038401de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1071546"/>
            <a:ext cx="3929090" cy="2332473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4825832" y="1107901"/>
            <a:ext cx="4032448" cy="1138773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활성함수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(Activation Function)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  <a:prstDash val="sysDot"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f(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sum(</a:t>
            </a:r>
            <a:r>
              <a:rPr kumimoji="0" lang="en-US" altLang="ko-KR" sz="1800" b="1" i="0" u="none" strike="noStrike" kern="1200" cap="none" spc="0" normalizeH="0" baseline="0" noProof="0" dirty="0" err="1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w.x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+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망의 총합이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bias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보다 크면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Y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활성화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  <a:prstDash val="sysDot"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(activation),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작으면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Y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비활성화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  <a:prstDash val="sysDot"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25832" y="2424350"/>
            <a:ext cx="4032448" cy="861774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&lt;&lt;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조절변수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&gt;&gt;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  <a:prstDash val="sysDot"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1.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가중치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(w) : x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변수의 중요도 조절변수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  <a:prstDash val="sysDot"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2.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편향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(b) :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  <a:prstDash val="sysDot"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뉴런의 활성화 조절변수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  <a:prstDash val="sysDot"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08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71472" y="1000108"/>
            <a:ext cx="8064896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행렬곱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행과 열의 곱의 합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망의 총합을 계산하는데 이용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sum(w * x)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3"/>
          <p:cNvSpPr>
            <a:spLocks noGrp="1"/>
          </p:cNvSpPr>
          <p:nvPr>
            <p:ph type="title" idx="4294967295"/>
          </p:nvPr>
        </p:nvSpPr>
        <p:spPr>
          <a:xfrm>
            <a:off x="1115616" y="260648"/>
            <a:ext cx="7596187" cy="685800"/>
          </a:xfrm>
        </p:spPr>
        <p:txBody>
          <a:bodyPr>
            <a:noAutofit/>
          </a:bodyPr>
          <a:lstStyle/>
          <a:p>
            <a:r>
              <a:rPr lang="ko-KR" altLang="en-US" sz="3200" dirty="0" err="1" smtClean="0">
                <a:latin typeface="맑은 고딕" pitchFamily="50" charset="-127"/>
                <a:ea typeface="맑은 고딕" pitchFamily="50" charset="-127"/>
              </a:rPr>
              <a:t>행렬곱</a:t>
            </a:r>
            <a:r>
              <a:rPr lang="en-US" altLang="ko-KR" sz="32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200" dirty="0" smtClean="0">
                <a:latin typeface="맑은 고딕" pitchFamily="50" charset="-127"/>
                <a:ea typeface="맑은 고딕" pitchFamily="50" charset="-127"/>
              </a:rPr>
              <a:t>행렬내적</a:t>
            </a:r>
            <a:r>
              <a:rPr lang="en-US" altLang="ko-KR" sz="32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3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42312" y="6309890"/>
            <a:ext cx="801688" cy="261938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94457" y="1937631"/>
            <a:ext cx="577946" cy="442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94457" y="2595525"/>
            <a:ext cx="577946" cy="442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194457" y="3253419"/>
            <a:ext cx="577946" cy="442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312629" y="1937631"/>
            <a:ext cx="577946" cy="442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12629" y="2595525"/>
            <a:ext cx="577946" cy="442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312629" y="3253419"/>
            <a:ext cx="577946" cy="442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0" name="직선 화살표 연결선 19"/>
          <p:cNvCxnSpPr>
            <a:stCxn id="13" idx="6"/>
            <a:endCxn id="16" idx="2"/>
          </p:cNvCxnSpPr>
          <p:nvPr/>
        </p:nvCxnSpPr>
        <p:spPr>
          <a:xfrm>
            <a:off x="1772403" y="2158654"/>
            <a:ext cx="254022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4" idx="6"/>
            <a:endCxn id="17" idx="2"/>
          </p:cNvCxnSpPr>
          <p:nvPr/>
        </p:nvCxnSpPr>
        <p:spPr>
          <a:xfrm>
            <a:off x="1772403" y="2816548"/>
            <a:ext cx="2540226" cy="1588"/>
          </a:xfrm>
          <a:prstGeom prst="straightConnector1">
            <a:avLst/>
          </a:prstGeom>
          <a:ln>
            <a:solidFill>
              <a:srgbClr val="0049D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5" idx="6"/>
            <a:endCxn id="18" idx="2"/>
          </p:cNvCxnSpPr>
          <p:nvPr/>
        </p:nvCxnSpPr>
        <p:spPr>
          <a:xfrm>
            <a:off x="1772403" y="3474442"/>
            <a:ext cx="2540226" cy="158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3" idx="6"/>
            <a:endCxn id="17" idx="2"/>
          </p:cNvCxnSpPr>
          <p:nvPr/>
        </p:nvCxnSpPr>
        <p:spPr>
          <a:xfrm>
            <a:off x="1772403" y="2158654"/>
            <a:ext cx="2540226" cy="6578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3" idx="6"/>
            <a:endCxn id="18" idx="2"/>
          </p:cNvCxnSpPr>
          <p:nvPr/>
        </p:nvCxnSpPr>
        <p:spPr>
          <a:xfrm>
            <a:off x="1772403" y="2158654"/>
            <a:ext cx="2540226" cy="13157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4" idx="6"/>
            <a:endCxn id="16" idx="2"/>
          </p:cNvCxnSpPr>
          <p:nvPr/>
        </p:nvCxnSpPr>
        <p:spPr>
          <a:xfrm flipV="1">
            <a:off x="1772403" y="2158654"/>
            <a:ext cx="2540226" cy="657894"/>
          </a:xfrm>
          <a:prstGeom prst="straightConnector1">
            <a:avLst/>
          </a:prstGeom>
          <a:ln>
            <a:solidFill>
              <a:srgbClr val="0049D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4" idx="6"/>
            <a:endCxn id="18" idx="2"/>
          </p:cNvCxnSpPr>
          <p:nvPr/>
        </p:nvCxnSpPr>
        <p:spPr>
          <a:xfrm>
            <a:off x="1772403" y="2816548"/>
            <a:ext cx="2540226" cy="657894"/>
          </a:xfrm>
          <a:prstGeom prst="straightConnector1">
            <a:avLst/>
          </a:prstGeom>
          <a:ln>
            <a:solidFill>
              <a:srgbClr val="0049D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5" idx="6"/>
            <a:endCxn id="16" idx="2"/>
          </p:cNvCxnSpPr>
          <p:nvPr/>
        </p:nvCxnSpPr>
        <p:spPr>
          <a:xfrm flipV="1">
            <a:off x="1772403" y="2158654"/>
            <a:ext cx="2540226" cy="131578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5" idx="6"/>
            <a:endCxn id="17" idx="2"/>
          </p:cNvCxnSpPr>
          <p:nvPr/>
        </p:nvCxnSpPr>
        <p:spPr>
          <a:xfrm flipV="1">
            <a:off x="1772403" y="2816548"/>
            <a:ext cx="2540226" cy="657894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71538" y="3859940"/>
            <a:ext cx="95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입력층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89710" y="3859939"/>
            <a:ext cx="95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은닉층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6065756" y="2598975"/>
            <a:ext cx="577946" cy="442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2" name="직선 화살표 연결선 41"/>
          <p:cNvCxnSpPr>
            <a:stCxn id="16" idx="6"/>
            <a:endCxn id="40" idx="2"/>
          </p:cNvCxnSpPr>
          <p:nvPr/>
        </p:nvCxnSpPr>
        <p:spPr>
          <a:xfrm>
            <a:off x="4890575" y="2158654"/>
            <a:ext cx="1175181" cy="6613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8" idx="6"/>
            <a:endCxn id="40" idx="2"/>
          </p:cNvCxnSpPr>
          <p:nvPr/>
        </p:nvCxnSpPr>
        <p:spPr>
          <a:xfrm flipV="1">
            <a:off x="4890575" y="2819998"/>
            <a:ext cx="1175181" cy="6544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7" idx="6"/>
            <a:endCxn id="40" idx="2"/>
          </p:cNvCxnSpPr>
          <p:nvPr/>
        </p:nvCxnSpPr>
        <p:spPr>
          <a:xfrm>
            <a:off x="4890575" y="2816548"/>
            <a:ext cx="1175181" cy="34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687977" y="3857628"/>
            <a:ext cx="95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출력층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3934850" y="1785926"/>
            <a:ext cx="1210584" cy="2028507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/>
        </p:nvGraphicFramePr>
        <p:xfrm>
          <a:off x="1071537" y="4427759"/>
          <a:ext cx="24288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1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w11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w21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w31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w12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w22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w32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w13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w23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w33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/>
        </p:nvGraphicFramePr>
        <p:xfrm>
          <a:off x="4000495" y="4453469"/>
          <a:ext cx="71438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1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3571868" y="4810659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*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5357817" y="4453469"/>
          <a:ext cx="71438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1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h1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h2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h3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4857752" y="4810659"/>
            <a:ext cx="28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=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자유형 65"/>
          <p:cNvSpPr/>
          <p:nvPr/>
        </p:nvSpPr>
        <p:spPr>
          <a:xfrm>
            <a:off x="1050878" y="4300136"/>
            <a:ext cx="2838734" cy="1228299"/>
          </a:xfrm>
          <a:custGeom>
            <a:avLst/>
            <a:gdLst>
              <a:gd name="connsiteX0" fmla="*/ 0 w 2838734"/>
              <a:gd name="connsiteY0" fmla="*/ 0 h 1228299"/>
              <a:gd name="connsiteX1" fmla="*/ 2838734 w 2838734"/>
              <a:gd name="connsiteY1" fmla="*/ 0 h 1228299"/>
              <a:gd name="connsiteX2" fmla="*/ 2825086 w 2838734"/>
              <a:gd name="connsiteY2" fmla="*/ 1228299 h 12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734" h="1228299">
                <a:moveTo>
                  <a:pt x="0" y="0"/>
                </a:moveTo>
                <a:lnTo>
                  <a:pt x="2838734" y="0"/>
                </a:lnTo>
                <a:lnTo>
                  <a:pt x="2825086" y="1228299"/>
                </a:lnTo>
              </a:path>
            </a:pathLst>
          </a:custGeom>
          <a:ln>
            <a:solidFill>
              <a:srgbClr val="00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714480" y="5525039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 x 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643306" y="5525039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 x 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000628" y="5525039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 x 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429388" y="4485039"/>
            <a:ext cx="2160000" cy="1015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n=1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행렬곱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= </a:t>
            </a:r>
            <a:r>
              <a:rPr kumimoji="0" lang="el-GR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Σ</a:t>
            </a:r>
            <a:r>
              <a:rPr kumimoji="0" lang="en-US" altLang="ko-K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</a:t>
            </a:r>
            <a:r>
              <a:rPr kumimoji="0" lang="en-US" altLang="ko-KR" sz="2000" b="0" i="0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ij</a:t>
            </a:r>
            <a:r>
              <a:rPr kumimoji="0" lang="en-US" altLang="ko-K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</a:t>
            </a:r>
            <a:r>
              <a:rPr kumimoji="0" lang="en-US" altLang="ko-KR" sz="2000" b="0" i="0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endParaRPr kumimoji="0" lang="en-US" altLang="ko-KR" sz="1800" b="0" i="0" u="none" strike="noStrike" kern="120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       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=1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28794" y="1828899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w11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28794" y="2114651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w12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28794" y="2328965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w13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428860" y="2304628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w21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428860" y="2590380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w22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8860" y="2857496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w23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000364" y="2757593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w31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00364" y="3043345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w32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000364" y="3304760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w33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사각형 설명선 70"/>
          <p:cNvSpPr/>
          <p:nvPr/>
        </p:nvSpPr>
        <p:spPr>
          <a:xfrm>
            <a:off x="5429256" y="1500174"/>
            <a:ext cx="2286016" cy="500066"/>
          </a:xfrm>
          <a:prstGeom prst="wedgeRectCallout">
            <a:avLst>
              <a:gd name="adj1" fmla="val -59042"/>
              <a:gd name="adj2" fmla="val 952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망의 총합 계산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24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  <p:bldP spid="66" grpId="0" animBg="1"/>
      <p:bldP spid="67" grpId="0"/>
      <p:bldP spid="68" grpId="0"/>
      <p:bldP spid="69" grpId="0"/>
      <p:bldP spid="70" grpId="0" animBg="1"/>
      <p:bldP spid="7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>
            <a:spLocks noGrp="1"/>
          </p:cNvSpPr>
          <p:nvPr>
            <p:ph type="title" idx="4294967295"/>
          </p:nvPr>
        </p:nvSpPr>
        <p:spPr>
          <a:xfrm>
            <a:off x="1115616" y="260648"/>
            <a:ext cx="7596187" cy="685800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latin typeface="맑은 고딕" pitchFamily="50" charset="-127"/>
                <a:ea typeface="맑은 고딕" pitchFamily="50" charset="-127"/>
              </a:rPr>
              <a:t>5) </a:t>
            </a:r>
            <a:r>
              <a:rPr lang="ko-KR" altLang="en-US" sz="3200" dirty="0" smtClean="0"/>
              <a:t>신경망 활성함수</a:t>
            </a:r>
            <a:endParaRPr lang="ko-KR" altLang="en-US" sz="3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42312" y="6381328"/>
            <a:ext cx="801688" cy="261938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576" y="980728"/>
            <a:ext cx="7776864" cy="412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Step function, Sign function,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Sigmoid function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Linear function, 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50999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0999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(Rectified Linear Unit)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50999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484784"/>
            <a:ext cx="4272475" cy="2261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모서리가 둥근 직사각형 14"/>
          <p:cNvSpPr/>
          <p:nvPr/>
        </p:nvSpPr>
        <p:spPr>
          <a:xfrm>
            <a:off x="3170891" y="1514435"/>
            <a:ext cx="1076957" cy="2196000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99592" y="3821896"/>
            <a:ext cx="7848872" cy="1695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Sigmoid function </a:t>
            </a:r>
          </a:p>
          <a:p>
            <a:pPr marL="457200" marR="0" lvl="1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0~1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사이 연속적으로 변화하는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출력값을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갖는 함수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가중치나 바이어스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(bias)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변화 시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출력에 변화를 준다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.(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0.5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이상이면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연산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현재 활성함수로 가장 많이 사용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50999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50999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50999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function</a:t>
            </a:r>
          </a:p>
          <a:p>
            <a:pPr marL="457200" marR="0" lvl="1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0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보다 작을 때는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0, 0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보다 큰 값에 대해서는 해당 값을 그대로 적용하는 함수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 l="23325" t="24196" r="43010" b="38990"/>
          <a:stretch>
            <a:fillRect/>
          </a:stretch>
        </p:blipFill>
        <p:spPr bwMode="auto">
          <a:xfrm>
            <a:off x="5364088" y="1521718"/>
            <a:ext cx="3138702" cy="21953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6156176" y="1547500"/>
            <a:ext cx="15121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function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9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Tree </a:t>
            </a:r>
            <a:r>
              <a:rPr lang="ko-KR" altLang="en-US" sz="40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분류 분석 특징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1560" y="1617181"/>
            <a:ext cx="792088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모델의 시각화가 쉽고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가독성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높음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특징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변수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2000" u="sng" dirty="0" smtClean="0">
                <a:latin typeface="맑은 고딕" pitchFamily="50" charset="-127"/>
                <a:ea typeface="맑은 고딕" pitchFamily="50" charset="-127"/>
              </a:rPr>
              <a:t>스케일</a:t>
            </a:r>
            <a:r>
              <a:rPr lang="en-US" altLang="ko-KR" sz="2000" u="sng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u="sng" dirty="0" smtClean="0">
                <a:latin typeface="맑은 고딕" pitchFamily="50" charset="-127"/>
                <a:ea typeface="맑은 고딕" pitchFamily="50" charset="-127"/>
              </a:rPr>
              <a:t>정규화나 표준화</a:t>
            </a:r>
            <a:r>
              <a:rPr lang="en-US" altLang="ko-KR" sz="2000" u="sng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u="sng" dirty="0" smtClean="0">
                <a:latin typeface="맑은 고딕" pitchFamily="50" charset="-127"/>
                <a:ea typeface="맑은 고딕" pitchFamily="50" charset="-127"/>
              </a:rPr>
              <a:t>조정이 필요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이진과 연속 특징이 혼합되어 있어도 잘 동작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많은 특징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입력변수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갖는 데이터 셋은 부적합 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단일결정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tree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학습으로 과대적합 발생 우려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일반화 성능 저하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과대적합 해결방안 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가지치기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(CP : Cut Prune)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42312" y="6381328"/>
            <a:ext cx="801688" cy="261938"/>
          </a:xfrm>
        </p:spPr>
        <p:txBody>
          <a:bodyPr/>
          <a:lstStyle/>
          <a:p>
            <a:fld id="{CF016DE4-EB8A-4598-818D-5D151D6AADB1}" type="slidenum">
              <a:rPr lang="ko-KR" altLang="en-US" smtClean="0"/>
              <a:pPr/>
              <a:t>4</a:t>
            </a:fld>
            <a:endParaRPr lang="en-US" altLang="ko-KR"/>
          </a:p>
        </p:txBody>
      </p:sp>
      <p:grpSp>
        <p:nvGrpSpPr>
          <p:cNvPr id="7" name="그룹 6"/>
          <p:cNvGrpSpPr/>
          <p:nvPr/>
        </p:nvGrpSpPr>
        <p:grpSpPr>
          <a:xfrm>
            <a:off x="5968790" y="3780278"/>
            <a:ext cx="2635658" cy="2009600"/>
            <a:chOff x="4934649" y="4659760"/>
            <a:chExt cx="2635658" cy="2009600"/>
          </a:xfrm>
        </p:grpSpPr>
        <p:pic>
          <p:nvPicPr>
            <p:cNvPr id="103426" name="Picture 2" descr="https://mblogthumb-phinf.pstatic.net/MjAxODAzMDFfMTU4/MDAxNTE5OTExMzIyMzU0.krDmhFyYve6pk3dULVPDP8z9bIGD-BMgfaFdIxP__dog.fPEh5rVzNJnk3NVMAwIa74pL2Mk7bPgrEqG-cPt1FRMg.PNG.ysd2876/image.png?type=w800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9118" t="14446" r="65342" b="23087"/>
            <a:stretch>
              <a:fillRect/>
            </a:stretch>
          </p:blipFill>
          <p:spPr bwMode="auto">
            <a:xfrm>
              <a:off x="5194043" y="4659760"/>
              <a:ext cx="1800200" cy="1728192"/>
            </a:xfrm>
            <a:prstGeom prst="rect">
              <a:avLst/>
            </a:prstGeom>
            <a:noFill/>
          </p:spPr>
        </p:pic>
        <p:sp>
          <p:nvSpPr>
            <p:cNvPr id="6" name="직사각형 5"/>
            <p:cNvSpPr/>
            <p:nvPr/>
          </p:nvSpPr>
          <p:spPr>
            <a:xfrm>
              <a:off x="4934649" y="6361583"/>
              <a:ext cx="26356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깊은 트리 </a:t>
              </a:r>
              <a:r>
                <a:rPr lang="ko-KR" altLang="en-US" sz="1400" dirty="0" err="1" smtClean="0">
                  <a:latin typeface="맑은 고딕" pitchFamily="50" charset="-127"/>
                  <a:ea typeface="맑은 고딕" pitchFamily="50" charset="-127"/>
                </a:rPr>
                <a:t>과적합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400" dirty="0" err="1" smtClean="0">
                  <a:latin typeface="맑은 고딕" pitchFamily="50" charset="-127"/>
                  <a:ea typeface="맑은 고딕" pitchFamily="50" charset="-127"/>
                </a:rPr>
                <a:t>오분류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 감소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093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55576" y="4077072"/>
            <a:ext cx="8064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Identity function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비율척도를 예측하는 회귀분석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항등함수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입력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출력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Sigmoid function : Sigmoid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함수 계열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(Sigmoid, </a:t>
            </a:r>
            <a:r>
              <a:rPr kumimoji="0" lang="en-US" altLang="ko-K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tanh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Softmax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function : sigmoid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함수 일반화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예측값을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0~1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사이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확률값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반환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3"/>
          <p:cNvSpPr>
            <a:spLocks noGrp="1"/>
          </p:cNvSpPr>
          <p:nvPr>
            <p:ph type="title" idx="4294967295"/>
          </p:nvPr>
        </p:nvSpPr>
        <p:spPr>
          <a:xfrm>
            <a:off x="827584" y="548680"/>
            <a:ext cx="7596187" cy="685800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latin typeface="맑은 고딕" pitchFamily="50" charset="-127"/>
                <a:ea typeface="맑은 고딕" pitchFamily="50" charset="-127"/>
              </a:rPr>
              <a:t>5) </a:t>
            </a:r>
            <a:r>
              <a:rPr lang="ko-KR" altLang="en-US" sz="3200" dirty="0" smtClean="0"/>
              <a:t>신경망 활성함수</a:t>
            </a:r>
            <a:r>
              <a:rPr lang="en-US" altLang="ko-KR" sz="3200" dirty="0" smtClean="0"/>
              <a:t>(</a:t>
            </a:r>
            <a:r>
              <a:rPr lang="ko-KR" altLang="en-US" sz="3200" dirty="0" err="1" smtClean="0"/>
              <a:t>출력층</a:t>
            </a:r>
            <a:r>
              <a:rPr lang="ko-KR" altLang="en-US" sz="3200" dirty="0" smtClean="0"/>
              <a:t> 설계 기준</a:t>
            </a:r>
            <a:r>
              <a:rPr lang="en-US" altLang="ko-KR" sz="3200" dirty="0" smtClean="0"/>
              <a:t>)</a:t>
            </a:r>
            <a:endParaRPr lang="ko-KR" altLang="en-US" sz="3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42312" y="6381328"/>
            <a:ext cx="801688" cy="261938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3568" y="1556792"/>
            <a:ext cx="988899" cy="2016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입력층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58385" y="1556792"/>
            <a:ext cx="936766" cy="2016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출력층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691680" y="1844824"/>
            <a:ext cx="2880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862265" y="1844824"/>
            <a:ext cx="3960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1691680" y="1997224"/>
            <a:ext cx="2880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1691680" y="2149624"/>
            <a:ext cx="2880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1691680" y="3124200"/>
            <a:ext cx="2880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1691680" y="3276600"/>
            <a:ext cx="2880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1691680" y="3429000"/>
            <a:ext cx="2880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17313" y="2276872"/>
            <a:ext cx="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2862265" y="3429000"/>
            <a:ext cx="3960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979712" y="1556792"/>
            <a:ext cx="935290" cy="20162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은닉층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914868" y="1848137"/>
            <a:ext cx="272143" cy="15457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2893096" y="1880794"/>
            <a:ext cx="326572" cy="15348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2893097" y="1859023"/>
            <a:ext cx="326571" cy="5442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2914868" y="2860509"/>
            <a:ext cx="326572" cy="4898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2893097" y="1837251"/>
            <a:ext cx="337457" cy="370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2914868" y="3099994"/>
            <a:ext cx="326572" cy="2503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024680" y="2341329"/>
            <a:ext cx="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4211960" y="2420888"/>
            <a:ext cx="2880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/>
          <p:cNvSpPr/>
          <p:nvPr/>
        </p:nvSpPr>
        <p:spPr>
          <a:xfrm>
            <a:off x="4553085" y="1999696"/>
            <a:ext cx="4182555" cy="1338828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회귀분석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비율척도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: Identity function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분류분석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이항분류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: Sigmoid function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분류분석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다항분류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: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Softmax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function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6" name="직선 화살표 연결선 125"/>
          <p:cNvCxnSpPr/>
          <p:nvPr/>
        </p:nvCxnSpPr>
        <p:spPr>
          <a:xfrm>
            <a:off x="4211960" y="2636912"/>
            <a:ext cx="2880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>
            <a:off x="4211960" y="2852936"/>
            <a:ext cx="2880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74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://dms.irb.hr/tutorial/images/an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6690"/>
            <a:ext cx="3960440" cy="2308701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4355976" y="1916832"/>
            <a:ext cx="4392488" cy="1938992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입력값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x1, x2, x3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입력층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입력변수의 가중치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(w)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경계값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(b)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은닉층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입력층의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가중치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(w)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경계값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(b)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출력층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은닉층의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가중치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(w)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경계값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(b)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출력값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o1, o2, o3(domain 3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27584" y="1630535"/>
            <a:ext cx="864096" cy="244827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141529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합성함수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835695" y="1630535"/>
            <a:ext cx="1512168" cy="2448272"/>
          </a:xfrm>
          <a:prstGeom prst="roundRect">
            <a:avLst>
              <a:gd name="adj" fmla="val 6759"/>
            </a:avLst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1719" y="4141529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활성함수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99592" y="4725144"/>
            <a:ext cx="7416824" cy="738664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다중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은닉층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(Multi Hidden Layer)</a:t>
            </a: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 이상의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은닉층을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갖는 모델을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딥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런닝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(Deep Learning)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이라고 한다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제목 3"/>
          <p:cNvSpPr>
            <a:spLocks noGrp="1"/>
          </p:cNvSpPr>
          <p:nvPr>
            <p:ph type="title" idx="4294967295"/>
          </p:nvPr>
        </p:nvSpPr>
        <p:spPr>
          <a:xfrm>
            <a:off x="539552" y="260648"/>
            <a:ext cx="8172251" cy="685800"/>
          </a:xfrm>
        </p:spPr>
        <p:txBody>
          <a:bodyPr>
            <a:no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6) </a:t>
            </a:r>
            <a:r>
              <a:rPr lang="ko-KR" altLang="en-US" sz="2800" dirty="0" smtClean="0"/>
              <a:t>인공 신경망</a:t>
            </a:r>
            <a:r>
              <a:rPr lang="en-US" altLang="ko-KR" sz="2800" dirty="0" smtClean="0"/>
              <a:t>(ANN) : </a:t>
            </a:r>
            <a:r>
              <a:rPr lang="ko-KR" altLang="en-US" sz="2800" dirty="0" err="1" smtClean="0"/>
              <a:t>퍼셉트론</a:t>
            </a:r>
            <a:r>
              <a:rPr lang="ko-KR" altLang="en-US" sz="2800" dirty="0" smtClean="0"/>
              <a:t> 주요 특징</a:t>
            </a:r>
            <a:endParaRPr lang="ko-KR" altLang="en-US" sz="2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42312" y="6381328"/>
            <a:ext cx="801688" cy="261938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19453" y="1218238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입력층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43589" y="1218238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은닉층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87824" y="1218238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출력층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06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079104" y="1124744"/>
            <a:ext cx="80648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훈련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(Training)</a:t>
            </a: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역전파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알고리즘을 통해 입력 값의 가중치를 조절하는 과정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훈련 데이터를 이용하여 반복 훈련을 통해서 최적의 가중치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(w1, w2, … 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</a:t>
            </a:r>
            <a:r>
              <a:rPr kumimoji="0" lang="en-US" altLang="ko-KR" sz="1400" b="0" i="0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결정 과정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역전파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Backpropagation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알고리즘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출력에서 생긴 오차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(error)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입력 쪽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역방향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전파시켜 순차적으로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편미분을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수행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w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갱신하여 훈련 데이터에 최적화된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값을 얻는 알고리즘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3265239"/>
            <a:ext cx="4176464" cy="2056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꺾인 연결선 6"/>
          <p:cNvCxnSpPr/>
          <p:nvPr/>
        </p:nvCxnSpPr>
        <p:spPr>
          <a:xfrm rot="10800000">
            <a:off x="3240192" y="3265350"/>
            <a:ext cx="3060000" cy="1008000"/>
          </a:xfrm>
          <a:prstGeom prst="bentConnector3">
            <a:avLst>
              <a:gd name="adj1" fmla="val -473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3"/>
          <p:cNvSpPr>
            <a:spLocks noGrp="1"/>
          </p:cNvSpPr>
          <p:nvPr>
            <p:ph type="title" idx="4294967295"/>
          </p:nvPr>
        </p:nvSpPr>
        <p:spPr>
          <a:xfrm>
            <a:off x="1115616" y="260648"/>
            <a:ext cx="7596187" cy="685800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latin typeface="맑은 고딕" pitchFamily="50" charset="-127"/>
                <a:ea typeface="맑은 고딕" pitchFamily="50" charset="-127"/>
              </a:rPr>
              <a:t>7) </a:t>
            </a:r>
            <a:r>
              <a:rPr lang="ko-KR" altLang="en-US" sz="3200" dirty="0" smtClean="0"/>
              <a:t>신경망 학습과정</a:t>
            </a:r>
            <a:endParaRPr lang="ko-KR" altLang="en-US" sz="3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42312" y="6381328"/>
            <a:ext cx="801688" cy="261938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39752" y="549748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전방 전달 신경망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Feedforward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Neural Network):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339752" y="5425479"/>
            <a:ext cx="396044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28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2"/>
          <p:cNvGrpSpPr/>
          <p:nvPr/>
        </p:nvGrpSpPr>
        <p:grpSpPr>
          <a:xfrm>
            <a:off x="4857752" y="2643182"/>
            <a:ext cx="3597877" cy="3500462"/>
            <a:chOff x="4903213" y="2733257"/>
            <a:chExt cx="3597877" cy="3366673"/>
          </a:xfrm>
        </p:grpSpPr>
        <p:grpSp>
          <p:nvGrpSpPr>
            <p:cNvPr id="3" name="그룹 51"/>
            <p:cNvGrpSpPr/>
            <p:nvPr/>
          </p:nvGrpSpPr>
          <p:grpSpPr>
            <a:xfrm>
              <a:off x="4903213" y="2733257"/>
              <a:ext cx="3597877" cy="3366673"/>
              <a:chOff x="4903213" y="2733257"/>
              <a:chExt cx="3597877" cy="3366673"/>
            </a:xfrm>
          </p:grpSpPr>
          <p:grpSp>
            <p:nvGrpSpPr>
              <p:cNvPr id="4" name="그룹 39"/>
              <p:cNvGrpSpPr/>
              <p:nvPr/>
            </p:nvGrpSpPr>
            <p:grpSpPr>
              <a:xfrm>
                <a:off x="4903213" y="2733257"/>
                <a:ext cx="3597877" cy="3366673"/>
                <a:chOff x="6617875" y="2393398"/>
                <a:chExt cx="2346613" cy="2403753"/>
              </a:xfrm>
            </p:grpSpPr>
            <p:grpSp>
              <p:nvGrpSpPr>
                <p:cNvPr id="5" name="그룹 37"/>
                <p:cNvGrpSpPr/>
                <p:nvPr/>
              </p:nvGrpSpPr>
              <p:grpSpPr>
                <a:xfrm>
                  <a:off x="6617875" y="2656656"/>
                  <a:ext cx="2346613" cy="2140495"/>
                  <a:chOff x="6617875" y="2656656"/>
                  <a:chExt cx="2346613" cy="2140495"/>
                </a:xfrm>
              </p:grpSpPr>
              <p:pic>
                <p:nvPicPr>
                  <p:cNvPr id="28" name="Picture 2" descr="http://player.slidesplayer.org/61/11319835/slides/slide_15.jp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 l="47917" t="34603" r="8333"/>
                  <a:stretch>
                    <a:fillRect/>
                  </a:stretch>
                </p:blipFill>
                <p:spPr bwMode="auto">
                  <a:xfrm>
                    <a:off x="6653916" y="2656656"/>
                    <a:ext cx="2310572" cy="214049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617875" y="3501008"/>
                    <a:ext cx="305240" cy="3076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49DA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오차</a:t>
                    </a:r>
                    <a:endParaRPr kumimoji="0" lang="en-US" altLang="ko-KR" sz="11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0049DA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endParaRPr>
                  </a:p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49DA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cost</a:t>
                    </a:r>
                    <a:endParaRPr kumimoji="0" lang="ko-KR" altLang="en-US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49DA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7869993" y="4253325"/>
                    <a:ext cx="768341" cy="1867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49DA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 </a:t>
                    </a:r>
                    <a:r>
                      <a:rPr kumimoji="0" lang="ko-KR" altLang="en-US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49DA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가중치</a:t>
                    </a:r>
                    <a:r>
                      <a: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49DA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rPr>
                      <a:t>(W)</a:t>
                    </a:r>
                    <a:endParaRPr kumimoji="0" lang="ko-KR" altLang="en-US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49DA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sp>
              <p:nvSpPr>
                <p:cNvPr id="26" name="직사각형 25"/>
                <p:cNvSpPr/>
                <p:nvPr/>
              </p:nvSpPr>
              <p:spPr>
                <a:xfrm>
                  <a:off x="6849472" y="2393398"/>
                  <a:ext cx="1882049" cy="2417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step </a:t>
                  </a:r>
                  <a:r>
                    <a:rPr kumimoji="0" lang="ko-KR" altLang="en-US" sz="16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단위 </a:t>
                  </a:r>
                  <a:r>
                    <a:rPr kumimoji="0" lang="ko-KR" altLang="en-US" sz="1600" b="0" i="0" u="none" strike="noStrike" kern="1200" cap="none" spc="0" normalizeH="0" baseline="0" noProof="0" dirty="0" err="1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편미분</a:t>
                  </a:r>
                  <a:r>
                    <a:rPr kumimoji="0" lang="ko-KR" altLang="en-US" sz="16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 </a:t>
                  </a:r>
                  <a:r>
                    <a:rPr kumimoji="0" lang="en-US" altLang="ko-KR" sz="16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cost </a:t>
                  </a:r>
                  <a:r>
                    <a:rPr kumimoji="0" lang="ko-KR" altLang="en-US" sz="16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최소화</a:t>
                  </a: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45" name="TextBox 44"/>
              <p:cNvSpPr txBox="1"/>
              <p:nvPr/>
            </p:nvSpPr>
            <p:spPr>
              <a:xfrm>
                <a:off x="5072066" y="5167654"/>
                <a:ext cx="28575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0</a:t>
                </a:r>
                <a:endPara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37541" y="5357825"/>
                <a:ext cx="1548000" cy="2368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-n      …       -2 -1  0 1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4" name="아래쪽 화살표 43"/>
            <p:cNvSpPr/>
            <p:nvPr/>
          </p:nvSpPr>
          <p:spPr>
            <a:xfrm rot="120000">
              <a:off x="6721905" y="4931613"/>
              <a:ext cx="144016" cy="324000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6241051" y="5000637"/>
            <a:ext cx="231807" cy="99577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509310" y="5115374"/>
            <a:ext cx="182459" cy="8451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00034" y="214290"/>
            <a:ext cx="7669360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경사하강법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(Gradient Descent algorithm)</a:t>
            </a: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역전파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알고리즘의 표준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딥러닝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프레임워크 필수 라이브러리 포함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일정한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step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단위로 경사 따라 이동하여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조정 →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Cost(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오차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최소화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비용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(Cost)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함수를 최소화하는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찾는 알고리즘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914400" marR="0" lvl="2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비용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(Cost)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함수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W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파라미터로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받아서 오차 계산 함수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914400" marR="0" lvl="2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Cost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편미분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대한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Gradient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계산  → 기울기 이용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수정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(update)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42312" y="6381328"/>
            <a:ext cx="801688" cy="261938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35"/>
          <p:cNvGrpSpPr/>
          <p:nvPr/>
        </p:nvGrpSpPr>
        <p:grpSpPr>
          <a:xfrm>
            <a:off x="1068223" y="3000372"/>
            <a:ext cx="3432339" cy="3143272"/>
            <a:chOff x="251520" y="2440633"/>
            <a:chExt cx="3744416" cy="338725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35712" t="45596" r="36868" b="8164"/>
            <a:stretch>
              <a:fillRect/>
            </a:stretch>
          </p:blipFill>
          <p:spPr bwMode="auto">
            <a:xfrm>
              <a:off x="251520" y="2440633"/>
              <a:ext cx="3744416" cy="3387256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sysDash"/>
              <a:miter lim="800000"/>
              <a:headEnd/>
              <a:tailEnd/>
            </a:ln>
          </p:spPr>
        </p:pic>
        <p:sp>
          <p:nvSpPr>
            <p:cNvPr id="35" name="직사각형 34"/>
            <p:cNvSpPr/>
            <p:nvPr/>
          </p:nvSpPr>
          <p:spPr>
            <a:xfrm>
              <a:off x="1475656" y="314096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31" name="직선 연결선 30"/>
          <p:cNvCxnSpPr/>
          <p:nvPr/>
        </p:nvCxnSpPr>
        <p:spPr>
          <a:xfrm rot="16200000" flipH="1">
            <a:off x="5384357" y="3605066"/>
            <a:ext cx="252000" cy="253124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rot="16200000" flipH="1">
            <a:off x="5542987" y="3912753"/>
            <a:ext cx="285750" cy="175503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rot="16200000" flipH="1">
            <a:off x="5696156" y="4344305"/>
            <a:ext cx="415409" cy="182874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rot="16200000" flipH="1">
            <a:off x="5989057" y="4716015"/>
            <a:ext cx="214314" cy="212053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6500826" y="3214686"/>
            <a:ext cx="2444900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오차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(cost)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가중치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(W)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편미분</a:t>
            </a:r>
            <a:endParaRPr kumimoji="0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 값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직선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오차의 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최소점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찾기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13208" y="2643182"/>
            <a:ext cx="25266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w=1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 경우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cost=0(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최소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5148064" y="4704148"/>
            <a:ext cx="0" cy="50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5220072" y="3861048"/>
            <a:ext cx="21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5220072" y="4221088"/>
            <a:ext cx="21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5220072" y="4653136"/>
            <a:ext cx="21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5220072" y="4941168"/>
            <a:ext cx="21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5220072" y="5093568"/>
            <a:ext cx="21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17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71472" y="285728"/>
            <a:ext cx="82153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편미분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(Partial differentiation)</a:t>
            </a: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두 변수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(x, y)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갖는 함수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f(x, y)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 있을 때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y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상수로 보고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미분하는 함수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(x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편미분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한다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42312" y="6381328"/>
            <a:ext cx="801688" cy="261938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14414" y="1916660"/>
            <a:ext cx="6858048" cy="369332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오차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(cost : y)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상수로 보고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가중치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(W : x)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미분하는 예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Picture 2" descr="http://cfile26.uf.tistory.com/image/2153D53C5917C05526F17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2554956"/>
            <a:ext cx="3286148" cy="2374242"/>
          </a:xfrm>
          <a:prstGeom prst="rect">
            <a:avLst/>
          </a:prstGeom>
          <a:noFill/>
        </p:spPr>
      </p:pic>
      <p:sp>
        <p:nvSpPr>
          <p:cNvPr id="20" name="직사각형 19"/>
          <p:cNvSpPr/>
          <p:nvPr/>
        </p:nvSpPr>
        <p:spPr>
          <a:xfrm>
            <a:off x="4214810" y="3000372"/>
            <a:ext cx="47863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Cost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 최소점으로 수렴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(Convergence)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하는 과정</a:t>
            </a:r>
            <a:endParaRPr kumimoji="0" lang="en-US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기울기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cost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가중치로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편미분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 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A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위치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경사 기울기 음수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W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오른쪽 업데이트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B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위치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경사 기울기 양수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W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왼쪽 업데이트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57356" y="3286124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43240" y="380482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571604" y="4786322"/>
            <a:ext cx="2143140" cy="1588"/>
          </a:xfrm>
          <a:prstGeom prst="straightConnector1">
            <a:avLst/>
          </a:prstGeom>
          <a:ln>
            <a:solidFill>
              <a:srgbClr val="0049DA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17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42312" y="6381328"/>
            <a:ext cx="801688" cy="261938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1" name="Picture 7" descr="https://upload.wikimedia.org/wikipedia/commons/7/79/Gradient_desc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415374">
            <a:off x="1492903" y="1109128"/>
            <a:ext cx="3248043" cy="3564761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1224136" y="4542219"/>
            <a:ext cx="6084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</a:t>
            </a:r>
            <a:r>
              <a:rPr kumimoji="0" lang="en-US" altLang="ko-KR" sz="16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시작하여 경사가 낮아지는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</a:t>
            </a:r>
            <a:r>
              <a:rPr kumimoji="0" lang="en-US" altLang="ko-KR" sz="16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,x</a:t>
            </a:r>
            <a:r>
              <a:rPr kumimoji="0" lang="en-US" altLang="ko-KR" sz="16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,x</a:t>
            </a:r>
            <a:r>
              <a:rPr kumimoji="0" lang="en-US" altLang="ko-KR" sz="16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,x</a:t>
            </a:r>
            <a:r>
              <a:rPr kumimoji="0" lang="en-US" altLang="ko-KR" sz="16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쪽으로 단계별 이동하여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w=1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되는 지점을 찾는다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99592" y="548680"/>
            <a:ext cx="493673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경사감소법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GradientDesent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algorithm)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9"/>
          <p:cNvGrpSpPr/>
          <p:nvPr/>
        </p:nvGrpSpPr>
        <p:grpSpPr>
          <a:xfrm>
            <a:off x="5004048" y="1340768"/>
            <a:ext cx="3848100" cy="3057526"/>
            <a:chOff x="5004048" y="1340768"/>
            <a:chExt cx="3848100" cy="3057526"/>
          </a:xfrm>
        </p:grpSpPr>
        <p:pic>
          <p:nvPicPr>
            <p:cNvPr id="1041" name="Picture 17" descr="http://postfiles2.naver.net/MjAxNjExMjZfMjgw/MDAxNDgwMTMwMzYwNDIz.Ff8jErFdqq5MeqsaF8VaxpDqceF0c_AeQpjoq4JqILwg.8Q69oT1Gcoqdn54B3TwcAWODKLc-zu9QukLcoQxKZ5gg.JPEG.gyrbsdl18/1.jpg?type=w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04048" y="1340768"/>
              <a:ext cx="3848100" cy="3057526"/>
            </a:xfrm>
            <a:prstGeom prst="rect">
              <a:avLst/>
            </a:prstGeom>
            <a:noFill/>
          </p:spPr>
        </p:pic>
        <p:cxnSp>
          <p:nvCxnSpPr>
            <p:cNvPr id="13" name="직선 화살표 연결선 12"/>
            <p:cNvCxnSpPr/>
            <p:nvPr/>
          </p:nvCxnSpPr>
          <p:spPr>
            <a:xfrm>
              <a:off x="6372200" y="2636912"/>
              <a:ext cx="191886" cy="2695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6300192" y="2348880"/>
              <a:ext cx="111494" cy="2963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6524600" y="2871394"/>
              <a:ext cx="191886" cy="2695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6684370" y="3140968"/>
              <a:ext cx="191886" cy="2695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490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3568" y="1315930"/>
            <a:ext cx="7992888" cy="1631216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summary(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model_net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#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입력노드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(2),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상수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(1) -&gt;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은닉노드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(1),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상수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(1) -&gt;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출력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노드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#a 2-1-1 network with 5 weights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#options were - entropy fitting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#b-&gt;h1 i1-&gt;h1 i2-&gt;h1 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 bias -&gt;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은닉노드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(h1)  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입력노드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(i1) -&gt;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은닉노드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(h1) 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입력노드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(i2) -&gt;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은닉노드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(h1)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#0.37 -8.70 8.70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#b-&gt;o  h1-&gt;o            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 bias(b) -&gt;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출력노드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(o)   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은닉노드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(h1) -&gt;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출력노드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(o)    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#-10.90 -22.05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99992" y="3501008"/>
            <a:ext cx="4176000" cy="106182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바이어스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(bias) :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활성함수에 의해서 망의 총합을 다음 계층으로 넘길 때 기준이 되는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경계값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신호 전달 역할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55576" y="611396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신경망과 가중치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42312" y="6381328"/>
            <a:ext cx="801688" cy="261938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265" name="_x202159832" descr="EMB000038401df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163170"/>
            <a:ext cx="3600400" cy="22820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925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990020"/>
            <a:ext cx="7056784" cy="53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직사각형 25"/>
          <p:cNvSpPr/>
          <p:nvPr/>
        </p:nvSpPr>
        <p:spPr>
          <a:xfrm>
            <a:off x="1043608" y="476672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콘크리트 내구력 예측 모델 예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건축물의 내구성 추정 응용분야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8558336" y="6381328"/>
            <a:ext cx="432048" cy="36004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42312" y="6381328"/>
            <a:ext cx="801688" cy="261938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16DE4-EB8A-4598-818D-5D151D6AADB1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84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Tree </a:t>
            </a:r>
            <a:r>
              <a:rPr lang="ko-KR" altLang="en-US" sz="40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분류 분석 특징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5536" y="1762938"/>
            <a:ext cx="507209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트리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(Tree)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구조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 typeface="Wingdings" pitchFamily="2" charset="2"/>
              <a:buChar char="ü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dirty="0" smtClean="0">
                <a:latin typeface="맑은 고딕" pitchFamily="50" charset="-127"/>
                <a:ea typeface="맑은 고딕" pitchFamily="50" charset="-127"/>
              </a:rPr>
              <a:t>계층 구조로 </a:t>
            </a:r>
            <a:r>
              <a:rPr lang="ko-KR" dirty="0" err="1" smtClean="0">
                <a:latin typeface="맑은 고딕" pitchFamily="50" charset="-127"/>
                <a:ea typeface="맑은 고딕" pitchFamily="50" charset="-127"/>
              </a:rPr>
              <a:t>노드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와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dirty="0" smtClean="0">
                <a:latin typeface="맑은 고딕" pitchFamily="50" charset="-127"/>
                <a:ea typeface="맑은 고딕" pitchFamily="50" charset="-127"/>
              </a:rPr>
              <a:t>에지(edge) 집합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 typeface="Wingdings" pitchFamily="2" charset="2"/>
              <a:buChar char="ü"/>
            </a:pPr>
            <a:r>
              <a:rPr 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dirty="0" err="1" smtClean="0">
                <a:latin typeface="맑은 고딕" pitchFamily="50" charset="-127"/>
                <a:ea typeface="맑은 고딕" pitchFamily="50" charset="-127"/>
              </a:rPr>
              <a:t>노드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는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lang="ko-KR" dirty="0" err="1" smtClean="0">
                <a:latin typeface="맑은 고딕" pitchFamily="50" charset="-127"/>
                <a:ea typeface="맑은 고딕" pitchFamily="50" charset="-127"/>
              </a:rPr>
              <a:t>노드</a:t>
            </a:r>
            <a:r>
              <a:rPr lang="ko-KR" dirty="0" smtClean="0">
                <a:latin typeface="맑은 고딕" pitchFamily="50" charset="-127"/>
                <a:ea typeface="맑은 고딕" pitchFamily="50" charset="-127"/>
              </a:rPr>
              <a:t>(internal node)와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dirty="0" smtClean="0">
                <a:latin typeface="맑은 고딕" pitchFamily="50" charset="-127"/>
                <a:ea typeface="맑은 고딕" pitchFamily="50" charset="-127"/>
              </a:rPr>
              <a:t>종단 </a:t>
            </a:r>
            <a:r>
              <a:rPr lang="ko-KR" dirty="0" err="1" smtClean="0">
                <a:latin typeface="맑은 고딕" pitchFamily="50" charset="-127"/>
                <a:ea typeface="맑은 고딕" pitchFamily="50" charset="-127"/>
              </a:rPr>
              <a:t>노드</a:t>
            </a:r>
            <a:r>
              <a:rPr lang="ko-KR" dirty="0" smtClean="0">
                <a:latin typeface="맑은 고딕" pitchFamily="50" charset="-127"/>
                <a:ea typeface="맑은 고딕" pitchFamily="50" charset="-127"/>
              </a:rPr>
              <a:t>(leaf node)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분류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 typeface="Wingdings" pitchFamily="2" charset="2"/>
              <a:buChar char="ü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모든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노드에서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dirty="0" smtClean="0">
                <a:latin typeface="맑은 고딕" pitchFamily="50" charset="-127"/>
                <a:ea typeface="맑은 고딕" pitchFamily="50" charset="-127"/>
              </a:rPr>
              <a:t>들어오는 에지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는</a:t>
            </a:r>
            <a:r>
              <a:rPr lang="ko-KR" dirty="0" smtClean="0">
                <a:latin typeface="맑은 고딕" pitchFamily="50" charset="-127"/>
                <a:ea typeface="맑은 고딕" pitchFamily="50" charset="-127"/>
              </a:rPr>
              <a:t> 하나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 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그래프와 차이점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buFont typeface="Wingdings" pitchFamily="2" charset="2"/>
              <a:buChar char="ü"/>
            </a:pPr>
            <a:r>
              <a:rPr lang="ko-KR" dirty="0" smtClean="0">
                <a:latin typeface="맑은 고딕" pitchFamily="50" charset="-127"/>
                <a:ea typeface="맑은 고딕" pitchFamily="50" charset="-127"/>
              </a:rPr>
              <a:t> 각 </a:t>
            </a:r>
            <a:r>
              <a:rPr lang="ko-KR" dirty="0" err="1" smtClean="0">
                <a:latin typeface="맑은 고딕" pitchFamily="50" charset="-127"/>
                <a:ea typeface="맑은 고딕" pitchFamily="50" charset="-127"/>
              </a:rPr>
              <a:t>노드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에서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dirty="0" smtClean="0">
                <a:latin typeface="맑은 고딕" pitchFamily="50" charset="-127"/>
                <a:ea typeface="맑은 고딕" pitchFamily="50" charset="-127"/>
              </a:rPr>
              <a:t>나가는 에지는 제한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dirty="0" smtClean="0">
                <a:latin typeface="맑은 고딕" pitchFamily="50" charset="-127"/>
                <a:ea typeface="맑은 고딕" pitchFamily="50" charset="-127"/>
              </a:rPr>
              <a:t>주로 두 개의 에지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가 있는 것으로</a:t>
            </a:r>
            <a:r>
              <a:rPr lang="ko-KR" dirty="0" smtClean="0">
                <a:latin typeface="맑은 고딕" pitchFamily="50" charset="-127"/>
                <a:ea typeface="맑은 고딕" pitchFamily="50" charset="-127"/>
              </a:rPr>
              <a:t> 가정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의사결정트리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(Decision Tree)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dirty="0" smtClean="0">
                <a:latin typeface="맑은 고딕" pitchFamily="50" charset="-127"/>
                <a:ea typeface="맑은 고딕" pitchFamily="50" charset="-127"/>
              </a:rPr>
              <a:t>결정을 내리기 위해 사용하는 트리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 typeface="Wingdings" pitchFamily="2" charset="2"/>
              <a:buChar char="ü"/>
            </a:pPr>
            <a:r>
              <a:rPr lang="ko-KR" dirty="0" smtClean="0">
                <a:latin typeface="맑은 고딕" pitchFamily="50" charset="-127"/>
                <a:ea typeface="맑은 고딕" pitchFamily="50" charset="-127"/>
              </a:rPr>
              <a:t> 복잡한 문제를 간단한 계층 구조형태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dirty="0" smtClean="0">
                <a:latin typeface="맑은 고딕" pitchFamily="50" charset="-127"/>
                <a:ea typeface="맑은 고딕" pitchFamily="50" charset="-127"/>
              </a:rPr>
              <a:t>나누기 위한 기술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 typeface="Wingdings" pitchFamily="2" charset="2"/>
              <a:buChar char="ü"/>
            </a:pPr>
            <a:r>
              <a:rPr 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훈련 데이터</a:t>
            </a:r>
            <a:r>
              <a:rPr lang="ko-KR" dirty="0" smtClean="0">
                <a:latin typeface="맑은 고딕" pitchFamily="50" charset="-127"/>
                <a:ea typeface="맑은 고딕" pitchFamily="50" charset="-127"/>
              </a:rPr>
              <a:t>로부터 </a:t>
            </a:r>
            <a:r>
              <a:rPr lang="ko-KR" dirty="0" err="1" smtClean="0">
                <a:latin typeface="맑은 고딕" pitchFamily="50" charset="-127"/>
                <a:ea typeface="맑은 고딕" pitchFamily="50" charset="-127"/>
              </a:rPr>
              <a:t>트리구조와</a:t>
            </a:r>
            <a:r>
              <a:rPr lang="ko-KR" dirty="0" smtClean="0">
                <a:latin typeface="맑은 고딕" pitchFamily="50" charset="-127"/>
                <a:ea typeface="맑은 고딕" pitchFamily="50" charset="-127"/>
              </a:rPr>
              <a:t> 매개변수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    </a:t>
            </a:r>
          </a:p>
          <a:p>
            <a:pPr lvl="1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dirty="0" smtClean="0">
                <a:latin typeface="맑은 고딕" pitchFamily="50" charset="-127"/>
                <a:ea typeface="맑은 고딕" pitchFamily="50" charset="-127"/>
              </a:rPr>
              <a:t>자동으로 학습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83536" y="4764052"/>
            <a:ext cx="24288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/>
              <a:t>[</a:t>
            </a:r>
            <a:r>
              <a:rPr lang="ko-KR" altLang="en-US" sz="1600" dirty="0" smtClean="0"/>
              <a:t>참고</a:t>
            </a:r>
            <a:r>
              <a:rPr lang="en-US" altLang="ko-KR" sz="1600" dirty="0" smtClean="0"/>
              <a:t>] </a:t>
            </a:r>
            <a:r>
              <a:rPr lang="ko-KR" altLang="en-US" sz="1600" dirty="0" err="1" smtClean="0"/>
              <a:t>위키백과</a:t>
            </a:r>
            <a:endParaRPr lang="ko-KR" altLang="en-US" sz="1600" dirty="0"/>
          </a:p>
        </p:txBody>
      </p:sp>
      <p:pic>
        <p:nvPicPr>
          <p:cNvPr id="7" name="Picture 2" descr="https://upload.wikimedia.org/wikipedia/commons/thumb/0/03/%ED%8A%B8%EB%A6%AC_%EC%98%88%EC%A0%9C.png/1024px-%ED%8A%B8%EB%A6%AC_%EC%98%88%EC%A0%9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35464" y="1955740"/>
            <a:ext cx="3429024" cy="27165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342312" y="6381328"/>
            <a:ext cx="801688" cy="261938"/>
          </a:xfrm>
        </p:spPr>
        <p:txBody>
          <a:bodyPr/>
          <a:lstStyle/>
          <a:p>
            <a:fld id="{CF016DE4-EB8A-4598-818D-5D151D6AADB1}" type="slidenum">
              <a:rPr lang="ko-KR" altLang="en-US" smtClean="0"/>
              <a:pPr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900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533400"/>
            <a:ext cx="8676456" cy="685800"/>
          </a:xfrm>
        </p:spPr>
        <p:txBody>
          <a:bodyPr/>
          <a:lstStyle/>
          <a:p>
            <a:pPr marL="857250" indent="-857250"/>
            <a:r>
              <a:rPr lang="en-US" altLang="ko-KR" dirty="0" smtClean="0"/>
              <a:t>Tree </a:t>
            </a:r>
            <a:r>
              <a:rPr lang="ko-KR" altLang="en-US" dirty="0"/>
              <a:t>분류 분석 특징 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6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745232" y="1600200"/>
            <a:ext cx="7859216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의</a:t>
            </a:r>
            <a:r>
              <a:rPr lang="en-US" altLang="ko-KR" sz="2400" dirty="0" smtClean="0"/>
              <a:t>․</a:t>
            </a:r>
            <a:r>
              <a:rPr lang="ko-KR" altLang="en-US" sz="2400" dirty="0" smtClean="0"/>
              <a:t>생명분야에서 분류분석 사례</a:t>
            </a:r>
            <a:endParaRPr lang="ko-KR" altLang="en-US" sz="2000" dirty="0" smtClean="0"/>
          </a:p>
        </p:txBody>
      </p:sp>
      <p:pic>
        <p:nvPicPr>
          <p:cNvPr id="5" name="그림 4" descr="14-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7861" y="2368948"/>
            <a:ext cx="6144459" cy="35053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533400"/>
            <a:ext cx="8676456" cy="685800"/>
          </a:xfrm>
        </p:spPr>
        <p:txBody>
          <a:bodyPr/>
          <a:lstStyle/>
          <a:p>
            <a:pPr marL="857250" indent="-857250"/>
            <a:r>
              <a:rPr lang="en-US" altLang="ko-KR" dirty="0" smtClean="0"/>
              <a:t>Tree </a:t>
            </a:r>
            <a:r>
              <a:rPr lang="ko-KR" altLang="en-US" dirty="0"/>
              <a:t>분류 </a:t>
            </a:r>
            <a:r>
              <a:rPr lang="ko-KR" altLang="en-US" dirty="0" smtClean="0"/>
              <a:t>분석 실습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7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21704" y="1700808"/>
            <a:ext cx="8398768" cy="381642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ko-KR" altLang="en-US" sz="2400" b="1" kern="1200" dirty="0" smtClean="0">
                <a:solidFill>
                  <a:srgbClr val="003399"/>
                </a:solidFill>
                <a:cs typeface="+mn-cs"/>
              </a:rPr>
              <a:t>  단계</a:t>
            </a:r>
            <a:r>
              <a:rPr lang="en-US" altLang="ko-KR" sz="2400" b="1" kern="1200" dirty="0" smtClean="0">
                <a:solidFill>
                  <a:srgbClr val="003399"/>
                </a:solidFill>
                <a:cs typeface="+mn-cs"/>
              </a:rPr>
              <a:t>1 : </a:t>
            </a:r>
            <a:r>
              <a:rPr lang="ko-KR" altLang="en-US" sz="2400" b="1" kern="1200" dirty="0" smtClean="0">
                <a:solidFill>
                  <a:srgbClr val="003399"/>
                </a:solidFill>
                <a:cs typeface="+mn-cs"/>
              </a:rPr>
              <a:t>학습데이터와 검증데이터 샘플링</a:t>
            </a:r>
          </a:p>
          <a:p>
            <a:pPr lvl="1">
              <a:buNone/>
            </a:pPr>
            <a:r>
              <a:rPr lang="en-US" altLang="ko-KR" sz="2000" dirty="0" smtClean="0"/>
              <a:t>result &lt;- sample(2, </a:t>
            </a:r>
            <a:r>
              <a:rPr lang="en-US" altLang="ko-KR" sz="2000" dirty="0" err="1" smtClean="0"/>
              <a:t>nrow</a:t>
            </a:r>
            <a:r>
              <a:rPr lang="en-US" altLang="ko-KR" sz="2000" dirty="0" smtClean="0"/>
              <a:t>(iris),replace=T, </a:t>
            </a:r>
            <a:r>
              <a:rPr lang="en-US" altLang="ko-KR" sz="2000" dirty="0" err="1" smtClean="0"/>
              <a:t>prob</a:t>
            </a:r>
            <a:r>
              <a:rPr lang="en-US" altLang="ko-KR" sz="2000" dirty="0" smtClean="0"/>
              <a:t>=c(0.7,0.3))  </a:t>
            </a:r>
            <a:r>
              <a:rPr lang="en-US" altLang="ko-KR" sz="1900" dirty="0" smtClean="0"/>
              <a:t># 7:3</a:t>
            </a:r>
            <a:r>
              <a:rPr lang="ko-KR" altLang="en-US" sz="1900" dirty="0" smtClean="0"/>
              <a:t>비율 </a:t>
            </a:r>
            <a:endParaRPr lang="en-US" altLang="ko-KR" sz="1900" dirty="0" smtClean="0"/>
          </a:p>
          <a:p>
            <a:pPr lvl="1">
              <a:buNone/>
            </a:pPr>
            <a:endParaRPr lang="en-US" altLang="ko-KR" sz="1900" dirty="0" smtClean="0"/>
          </a:p>
          <a:p>
            <a:pPr lvl="1">
              <a:buNone/>
            </a:pPr>
            <a:r>
              <a:rPr lang="en-US" altLang="ko-KR" sz="2000" dirty="0" smtClean="0"/>
              <a:t>table(result)</a:t>
            </a:r>
            <a:endParaRPr lang="ko-KR" altLang="en-US" sz="2000" dirty="0" smtClean="0"/>
          </a:p>
          <a:p>
            <a:pPr lvl="1">
              <a:buNone/>
            </a:pPr>
            <a:r>
              <a:rPr lang="en-US" altLang="ko-KR" sz="2000" dirty="0" smtClean="0"/>
              <a:t>train &lt;- iris[result==1,] </a:t>
            </a:r>
          </a:p>
          <a:p>
            <a:pPr lvl="1">
              <a:buNone/>
            </a:pPr>
            <a:r>
              <a:rPr lang="en-US" altLang="ko-KR" sz="2000" dirty="0" smtClean="0"/>
              <a:t>test &lt;- iris[result==2,]  </a:t>
            </a:r>
          </a:p>
          <a:p>
            <a:pPr lvl="1">
              <a:buNone/>
            </a:pPr>
            <a:r>
              <a:rPr lang="en-US" altLang="ko-KR" sz="1900" dirty="0" smtClean="0"/>
              <a:t> </a:t>
            </a:r>
          </a:p>
          <a:p>
            <a:pPr lvl="1">
              <a:buNone/>
            </a:pPr>
            <a:r>
              <a:rPr lang="en-US" altLang="ko-KR" sz="2000" dirty="0" smtClean="0"/>
              <a:t># formula </a:t>
            </a:r>
            <a:r>
              <a:rPr lang="ko-KR" altLang="en-US" sz="2000" dirty="0" smtClean="0"/>
              <a:t>생성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형식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변수 </a:t>
            </a:r>
            <a:r>
              <a:rPr lang="en-US" altLang="ko-KR" sz="2000" dirty="0" smtClean="0"/>
              <a:t>&lt;- </a:t>
            </a:r>
            <a:r>
              <a:rPr lang="ko-KR" altLang="en-US" sz="2000" dirty="0" smtClean="0"/>
              <a:t>종속변수</a:t>
            </a:r>
            <a:r>
              <a:rPr lang="en-US" altLang="ko-KR" sz="2000" dirty="0" smtClean="0"/>
              <a:t> ~ </a:t>
            </a:r>
            <a:r>
              <a:rPr lang="ko-KR" altLang="en-US" sz="2000" dirty="0" smtClean="0"/>
              <a:t>독립변수</a:t>
            </a:r>
            <a:endParaRPr lang="en-US" altLang="ko-KR" sz="2000" dirty="0" smtClean="0"/>
          </a:p>
          <a:p>
            <a:pPr>
              <a:buNone/>
            </a:pPr>
            <a:r>
              <a:rPr lang="en-US" altLang="ko-KR" sz="1900" b="0" dirty="0" smtClean="0"/>
              <a:t>    formula&lt;-</a:t>
            </a:r>
            <a:r>
              <a:rPr lang="en-US" altLang="ko-KR" sz="1900" b="0" dirty="0" err="1" smtClean="0"/>
              <a:t>Species~Sepal.Length+Sepal.Width+Petal.Length+Petal.Width</a:t>
            </a:r>
            <a:endParaRPr lang="ko-KR" altLang="en-US" sz="19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533400"/>
            <a:ext cx="8676456" cy="685800"/>
          </a:xfrm>
        </p:spPr>
        <p:txBody>
          <a:bodyPr/>
          <a:lstStyle/>
          <a:p>
            <a:pPr marL="857250" indent="-857250"/>
            <a:r>
              <a:rPr lang="en-US" altLang="ko-KR" dirty="0" smtClean="0"/>
              <a:t>Tree </a:t>
            </a:r>
            <a:r>
              <a:rPr lang="ko-KR" altLang="en-US" dirty="0"/>
              <a:t>분류 분석 실습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8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745232" y="1600200"/>
            <a:ext cx="7859216" cy="4525963"/>
          </a:xfrm>
        </p:spPr>
        <p:txBody>
          <a:bodyPr>
            <a:normAutofit/>
          </a:bodyPr>
          <a:lstStyle/>
          <a:p>
            <a:pPr marL="0" lvl="0" indent="0" latinLnBrk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ko-KR" altLang="en-US" sz="2400" kern="1200" dirty="0" smtClean="0">
                <a:solidFill>
                  <a:srgbClr val="003399"/>
                </a:solidFill>
              </a:rPr>
              <a:t>단계</a:t>
            </a:r>
            <a:r>
              <a:rPr lang="en-US" altLang="ko-KR" sz="2400" kern="1200" dirty="0" smtClean="0">
                <a:solidFill>
                  <a:srgbClr val="003399"/>
                </a:solidFill>
              </a:rPr>
              <a:t>2 : </a:t>
            </a:r>
            <a:r>
              <a:rPr lang="ko-KR" altLang="en-US" sz="2400" kern="1200" dirty="0" smtClean="0">
                <a:solidFill>
                  <a:srgbClr val="003399"/>
                </a:solidFill>
              </a:rPr>
              <a:t>분류모델 생성</a:t>
            </a:r>
            <a:r>
              <a:rPr lang="en-US" altLang="ko-KR" sz="2400" kern="1200" dirty="0" smtClean="0">
                <a:solidFill>
                  <a:srgbClr val="003399"/>
                </a:solidFill>
              </a:rPr>
              <a:t>(</a:t>
            </a:r>
            <a:r>
              <a:rPr lang="en-US" altLang="ko-KR" sz="2400" kern="1200" dirty="0" err="1" smtClean="0">
                <a:solidFill>
                  <a:srgbClr val="003399"/>
                </a:solidFill>
              </a:rPr>
              <a:t>ctree</a:t>
            </a:r>
            <a:r>
              <a:rPr lang="en-US" altLang="ko-KR" sz="2400" kern="1200" dirty="0" smtClean="0">
                <a:solidFill>
                  <a:srgbClr val="003399"/>
                </a:solidFill>
              </a:rPr>
              <a:t>()</a:t>
            </a:r>
            <a:r>
              <a:rPr lang="ko-KR" altLang="en-US" sz="2400" kern="1200" dirty="0" smtClean="0">
                <a:solidFill>
                  <a:srgbClr val="003399"/>
                </a:solidFill>
              </a:rPr>
              <a:t>함수</a:t>
            </a:r>
            <a:r>
              <a:rPr lang="en-US" altLang="ko-KR" sz="2400" kern="1200" dirty="0" smtClean="0">
                <a:solidFill>
                  <a:srgbClr val="003399"/>
                </a:solidFill>
              </a:rPr>
              <a:t> </a:t>
            </a:r>
            <a:r>
              <a:rPr lang="ko-KR" altLang="en-US" sz="2400" kern="1200" dirty="0" smtClean="0">
                <a:solidFill>
                  <a:srgbClr val="003399"/>
                </a:solidFill>
              </a:rPr>
              <a:t>이용</a:t>
            </a:r>
            <a:r>
              <a:rPr lang="en-US" altLang="ko-KR" sz="2400" kern="1200" dirty="0" smtClean="0">
                <a:solidFill>
                  <a:srgbClr val="003399"/>
                </a:solidFill>
              </a:rPr>
              <a:t>)</a:t>
            </a:r>
            <a:endParaRPr lang="ko-KR" altLang="en-US" sz="2400" kern="1200" dirty="0" smtClean="0">
              <a:solidFill>
                <a:srgbClr val="003399"/>
              </a:solidFill>
            </a:endParaRPr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    # part</a:t>
            </a:r>
            <a:r>
              <a:rPr lang="ko-KR" altLang="en-US" sz="2000" dirty="0" smtClean="0"/>
              <a:t>패키지 설치</a:t>
            </a:r>
          </a:p>
          <a:p>
            <a:pPr lvl="1">
              <a:buNone/>
            </a:pPr>
            <a:r>
              <a:rPr lang="en-US" altLang="ko-KR" sz="2000" dirty="0" err="1" smtClean="0"/>
              <a:t>install.packages</a:t>
            </a:r>
            <a:r>
              <a:rPr lang="en-US" altLang="ko-KR" sz="2000" dirty="0" smtClean="0"/>
              <a:t>(“</a:t>
            </a:r>
            <a:r>
              <a:rPr lang="en-US" altLang="ko-KR" sz="2000" dirty="0" err="1" smtClean="0"/>
              <a:t>rparty</a:t>
            </a:r>
            <a:r>
              <a:rPr lang="en-US" altLang="ko-KR" sz="2000" dirty="0" smtClean="0"/>
              <a:t>") # </a:t>
            </a:r>
            <a:r>
              <a:rPr lang="en-US" altLang="ko-KR" sz="2000" dirty="0" err="1" smtClean="0"/>
              <a:t>rpart</a:t>
            </a:r>
            <a:r>
              <a:rPr lang="en-US" altLang="ko-KR" sz="2000" dirty="0" smtClean="0"/>
              <a:t>()</a:t>
            </a:r>
            <a:r>
              <a:rPr lang="ko-KR" altLang="en-US" sz="2000" dirty="0" smtClean="0"/>
              <a:t>함수 제공</a:t>
            </a:r>
            <a:endParaRPr lang="en-US" altLang="ko-KR" sz="2000" dirty="0" smtClean="0"/>
          </a:p>
          <a:p>
            <a:pPr lvl="1">
              <a:buNone/>
            </a:pPr>
            <a:r>
              <a:rPr lang="en-US" altLang="ko-KR" sz="2000" dirty="0" smtClean="0"/>
              <a:t>library(</a:t>
            </a:r>
            <a:r>
              <a:rPr lang="en-US" altLang="ko-KR" sz="2000" dirty="0" err="1" smtClean="0"/>
              <a:t>rparty</a:t>
            </a:r>
            <a:r>
              <a:rPr lang="en-US" altLang="ko-KR" sz="2000" dirty="0" smtClean="0"/>
              <a:t>)</a:t>
            </a:r>
            <a:endParaRPr lang="ko-KR" altLang="en-US" sz="18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1043608" y="3789040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model = </a:t>
            </a:r>
            <a:r>
              <a:rPr lang="en-US" altLang="ko-KR" b="0" dirty="0" err="1">
                <a:latin typeface="맑은 고딕" pitchFamily="50" charset="-127"/>
                <a:ea typeface="맑은 고딕" pitchFamily="50" charset="-127"/>
              </a:rPr>
              <a:t>rpart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(Species~., data=train) # iris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의 꽃의 종류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(Species)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분류 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model</a:t>
            </a:r>
            <a:endParaRPr lang="ko-KR" altLang="en-US" sz="1600" b="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820011"/>
              </p:ext>
            </p:extLst>
          </p:nvPr>
        </p:nvGraphicFramePr>
        <p:xfrm>
          <a:off x="961256" y="2132856"/>
          <a:ext cx="7499176" cy="3550920"/>
        </p:xfrm>
        <a:graphic>
          <a:graphicData uri="http://schemas.openxmlformats.org/drawingml/2006/table">
            <a:tbl>
              <a:tblPr/>
              <a:tblGrid>
                <a:gridCol w="7499176">
                  <a:extLst>
                    <a:ext uri="{9D8B030D-6E8A-4147-A177-3AD203B41FA5}">
                      <a16:colId xmlns:a16="http://schemas.microsoft.com/office/drawing/2014/main" val="902501114"/>
                    </a:ext>
                  </a:extLst>
                </a:gridCol>
              </a:tblGrid>
              <a:tr h="156780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model</a:t>
                      </a:r>
                    </a:p>
                    <a:p>
                      <a:pPr algn="l" fontAlgn="t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n= 105 </a:t>
                      </a:r>
                    </a:p>
                    <a:p>
                      <a:pPr algn="l" fontAlgn="t"/>
                      <a:endParaRPr lang="en-US" altLang="ko-KR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t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node), split, n, loss, </a:t>
                      </a:r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yval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(</a:t>
                      </a:r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yprob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l" fontAlgn="t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* denotes terminal node</a:t>
                      </a:r>
                    </a:p>
                    <a:p>
                      <a:pPr algn="l" fontAlgn="t"/>
                      <a:endParaRPr lang="en-US" altLang="ko-KR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t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1) root 105 68 </a:t>
                      </a:r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setosa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(0.35238095 0.31428571 0.33333333)  </a:t>
                      </a:r>
                    </a:p>
                    <a:p>
                      <a:pPr algn="l" fontAlgn="t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2) </a:t>
                      </a:r>
                      <a:r>
                        <a:rPr lang="en-US" altLang="ko-KR" sz="1600" kern="1200" dirty="0" err="1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Petal.Length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2.45 37  0 </a:t>
                      </a:r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setosa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(1.00000000 0.00000000 0.00000000) *</a:t>
                      </a:r>
                    </a:p>
                    <a:p>
                      <a:pPr algn="l" fontAlgn="t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3) </a:t>
                      </a:r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Petal.Length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&gt;=2.45 68 33 </a:t>
                      </a:r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virginica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(0.00000000 0.48529412 0.51470588)  </a:t>
                      </a:r>
                    </a:p>
                    <a:p>
                      <a:pPr algn="l" fontAlgn="t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6) </a:t>
                      </a:r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Petal.Width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1.75 35  2 versicolor (0.00000000 0.94285714 0.05714286) *</a:t>
                      </a:r>
                    </a:p>
                    <a:p>
                      <a:pPr algn="l" fontAlgn="t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7) </a:t>
                      </a:r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Petal.Width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&gt;=1.75 33  0 </a:t>
                      </a:r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virginica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(0.00000000 0.00000000 1.00000000) *</a:t>
                      </a:r>
                      <a:endParaRPr lang="en-US" sz="1400" dirty="0"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57150" marR="0" marT="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81155"/>
                  </a:ext>
                </a:extLst>
              </a:tr>
              <a:tr h="195162">
                <a:tc>
                  <a:txBody>
                    <a:bodyPr/>
                    <a:lstStyle/>
                    <a:p>
                      <a:pPr algn="l" fontAlgn="t"/>
                      <a:endParaRPr lang="ko-KR" altLang="en-US" sz="1400" dirty="0"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57150" marR="0" marT="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204670"/>
                  </a:ext>
                </a:extLst>
              </a:tr>
              <a:tr h="195162">
                <a:tc>
                  <a:txBody>
                    <a:bodyPr/>
                    <a:lstStyle/>
                    <a:p>
                      <a:endParaRPr lang="ko-KR" altLang="en-US" sz="1400"/>
                    </a:p>
                  </a:txBody>
                  <a:tcPr marL="57150" marR="0" marT="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65243"/>
                  </a:ext>
                </a:extLst>
              </a:tr>
              <a:tr h="130108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400" dirty="0">
                          <a:solidFill>
                            <a:srgbClr val="0000FF"/>
                          </a:solidFill>
                          <a:effectLst/>
                          <a:latin typeface="Lucida Console" panose="020B0609040504020204" pitchFamily="49" charset="0"/>
                        </a:rPr>
                        <a:t>&gt;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62033"/>
                  </a:ext>
                </a:extLst>
              </a:tr>
            </a:tbl>
          </a:graphicData>
        </a:graphic>
      </p:graphicFrame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533400"/>
            <a:ext cx="8676456" cy="685800"/>
          </a:xfrm>
        </p:spPr>
        <p:txBody>
          <a:bodyPr/>
          <a:lstStyle/>
          <a:p>
            <a:pPr marL="857250" indent="-857250"/>
            <a:r>
              <a:rPr lang="en-US" altLang="ko-KR" dirty="0" smtClean="0"/>
              <a:t>Tree </a:t>
            </a:r>
            <a:r>
              <a:rPr lang="ko-KR" altLang="en-US" dirty="0"/>
              <a:t>분류 분석 실습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016DE4-EB8A-4598-818D-5D151D6AADB1}" type="slidenum">
              <a:rPr lang="ko-KR" altLang="en-US" smtClean="0">
                <a:solidFill>
                  <a:srgbClr val="000000"/>
                </a:solidFill>
              </a:rPr>
              <a:pPr/>
              <a:t>9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745232" y="1600200"/>
            <a:ext cx="7859216" cy="4525963"/>
          </a:xfrm>
        </p:spPr>
        <p:txBody>
          <a:bodyPr>
            <a:noAutofit/>
          </a:bodyPr>
          <a:lstStyle/>
          <a:p>
            <a:pPr marL="0" lvl="0" indent="0" latinLnBrk="0">
              <a:spcBef>
                <a:spcPct val="0"/>
              </a:spcBef>
              <a:buClrTx/>
              <a:buNone/>
            </a:pPr>
            <a:r>
              <a:rPr lang="en-US" altLang="ko-KR" sz="2000" dirty="0" err="1" smtClean="0"/>
              <a:t>rpart</a:t>
            </a:r>
            <a:r>
              <a:rPr lang="en-US" altLang="ko-KR" sz="2000" dirty="0" smtClean="0"/>
              <a:t>()</a:t>
            </a:r>
            <a:r>
              <a:rPr lang="ko-KR" altLang="en-US" sz="2000" dirty="0" smtClean="0"/>
              <a:t>에 의해서 생성된 </a:t>
            </a:r>
            <a:r>
              <a:rPr lang="ko-KR" altLang="en-US" sz="2000" dirty="0" err="1" smtClean="0"/>
              <a:t>분류모델</a:t>
            </a:r>
            <a:r>
              <a:rPr lang="ko-KR" altLang="en-US" sz="2000" dirty="0" smtClean="0"/>
              <a:t> 결과</a:t>
            </a:r>
            <a:endParaRPr lang="en-US" altLang="ko-KR" sz="2000" dirty="0" smtClean="0"/>
          </a:p>
        </p:txBody>
      </p:sp>
      <p:sp>
        <p:nvSpPr>
          <p:cNvPr id="9" name="구름 모양 설명선 8"/>
          <p:cNvSpPr/>
          <p:nvPr/>
        </p:nvSpPr>
        <p:spPr bwMode="auto">
          <a:xfrm>
            <a:off x="5570280" y="5099564"/>
            <a:ext cx="2772032" cy="965212"/>
          </a:xfrm>
          <a:prstGeom prst="cloudCallout">
            <a:avLst>
              <a:gd name="adj1" fmla="val -62081"/>
              <a:gd name="adj2" fmla="val -56912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Petal.Length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변수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중요변수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6"/>
  <p:tag name="MMPROD_UIDATA" val="&lt;database version=&quot;7.0&quot;&gt;&lt;object type=&quot;1&quot; unique_id=&quot;10001&quot;&gt;&lt;object type=&quot;2&quot; unique_id=&quot;10478&quot;&gt;&lt;object type=&quot;3&quot; unique_id=&quot;10479&quot;&gt;&lt;property id=&quot;20148&quot; value=&quot;5&quot;/&gt;&lt;property id=&quot;20300&quot; value=&quot;Slide 1 - &amp;quot;비주얼 프레젠테이션 전략 &amp;amp; 실무&amp;quot;&quot;/&gt;&lt;property id=&quot;20307&quot; value=&quot;256&quot;/&gt;&lt;/object&gt;&lt;object type=&quot;3&quot; unique_id=&quot;10480&quot;&gt;&lt;property id=&quot;20148&quot; value=&quot;5&quot;/&gt;&lt;property id=&quot;20300&quot; value=&quot;Slide 2 - &amp;quot;목 차&amp;quot;&quot;/&gt;&lt;property id=&quot;20307&quot; value=&quot;257&quot;/&gt;&lt;/object&gt;&lt;object type=&quot;3&quot; unique_id=&quot;10483&quot;&gt;&lt;property id=&quot;20148&quot; value=&quot;5&quot;/&gt;&lt;property id=&quot;20300&quot; value=&quot;Slide 7 - &amp;quot;1. 프레젠테이션의 이해(P.9)&amp;quot;&quot;/&gt;&lt;property id=&quot;20307&quot; value=&quot;260&quot;/&gt;&lt;/object&gt;&lt;object type=&quot;3&quot; unique_id=&quot;10488&quot;&gt;&lt;property id=&quot;20148&quot; value=&quot;5&quot;/&gt;&lt;property id=&quot;20300&quot; value=&quot;Slide 85&quot;/&gt;&lt;property id=&quot;20307&quot; value=&quot;265&quot;/&gt;&lt;/object&gt;&lt;object type=&quot;3&quot; unique_id=&quot;10645&quot;&gt;&lt;property id=&quot;20148&quot; value=&quot;5&quot;/&gt;&lt;property id=&quot;20300&quot; value=&quot;Slide 4 - &amp;quot;‘잡스’ 식 프레젠테이션&amp;quot;&quot;/&gt;&lt;property id=&quot;20307&quot; value=&quot;267&quot;/&gt;&lt;/object&gt;&lt;object type=&quot;3&quot; unique_id=&quot;10646&quot;&gt;&lt;property id=&quot;20148&quot; value=&quot;5&quot;/&gt;&lt;property id=&quot;20300&quot; value=&quot;Slide 6&quot;/&gt;&lt;property id=&quot;20307&quot; value=&quot;266&quot;/&gt;&lt;/object&gt;&lt;object type=&quot;3&quot; unique_id=&quot;10699&quot;&gt;&lt;property id=&quot;20148&quot; value=&quot;5&quot;/&gt;&lt;property id=&quot;20300&quot; value=&quot;Slide 8 - &amp;quot;프레젠테이션의 이해&amp;quot;&quot;/&gt;&lt;property id=&quot;20307&quot; value=&quot;268&quot;/&gt;&lt;/object&gt;&lt;object type=&quot;3&quot; unique_id=&quot;10700&quot;&gt;&lt;property id=&quot;20148&quot; value=&quot;5&quot;/&gt;&lt;property id=&quot;20300&quot; value=&quot;Slide 9 - &amp;quot;2. 프레젠테이션의 과정(P.11)&amp;quot;&quot;/&gt;&lt;property id=&quot;20307&quot; value=&quot;269&quot;/&gt;&lt;/object&gt;&lt;object type=&quot;3&quot; unique_id=&quot;10853&quot;&gt;&lt;property id=&quot;20148&quot; value=&quot;5&quot;/&gt;&lt;property id=&quot;20300&quot; value=&quot;Slide 10 - &amp;quot;2. 프레젠테이션의 과정&amp;quot;&quot;/&gt;&lt;property id=&quot;20307&quot; value=&quot;270&quot;/&gt;&lt;/object&gt;&lt;object type=&quot;3&quot; unique_id=&quot;10854&quot;&gt;&lt;property id=&quot;20148&quot; value=&quot;5&quot;/&gt;&lt;property id=&quot;20300&quot; value=&quot;Slide 11 - &amp;quot;2. 프레젠테이션의 과정&amp;quot;&quot;/&gt;&lt;property id=&quot;20307&quot; value=&quot;271&quot;/&gt;&lt;/object&gt;&lt;object type=&quot;3&quot; unique_id=&quot;10855&quot;&gt;&lt;property id=&quot;20148&quot; value=&quot;5&quot;/&gt;&lt;property id=&quot;20300&quot; value=&quot;Slide 12 - &amp;quot;2. 프레젠테이션의 과정&amp;quot;&quot;/&gt;&lt;property id=&quot;20307&quot; value=&quot;272&quot;/&gt;&lt;/object&gt;&lt;object type=&quot;3&quot; unique_id=&quot;10856&quot;&gt;&lt;property id=&quot;20148&quot; value=&quot;5&quot;/&gt;&lt;property id=&quot;20300&quot; value=&quot;Slide 13 - &amp;quot;2. 프레젠테이션의 과정(P.12)&amp;quot;&quot;/&gt;&lt;property id=&quot;20307&quot; value=&quot;275&quot;/&gt;&lt;/object&gt;&lt;object type=&quot;3&quot; unique_id=&quot;10857&quot;&gt;&lt;property id=&quot;20148&quot; value=&quot;5&quot;/&gt;&lt;property id=&quot;20300&quot; value=&quot;Slide 14 - &amp;quot;2. 프레젠테이션의 과정(P.13)&amp;quot;&quot;/&gt;&lt;property id=&quot;20307&quot; value=&quot;276&quot;/&gt;&lt;/object&gt;&lt;object type=&quot;3&quot; unique_id=&quot;10859&quot;&gt;&lt;property id=&quot;20148&quot; value=&quot;5&quot;/&gt;&lt;property id=&quot;20300&quot; value=&quot;Slide 15 - &amp;quot;2. 프레젠테이션의 과정&amp;quot;&quot;/&gt;&lt;property id=&quot;20307&quot; value=&quot;274&quot;/&gt;&lt;/object&gt;&lt;object type=&quot;3&quot; unique_id=&quot;10962&quot;&gt;&lt;property id=&quot;20148&quot; value=&quot;5&quot;/&gt;&lt;property id=&quot;20300&quot; value=&quot;Slide 16 - &amp;quot;2. 프레젠테이션의 과정(P.14)&amp;quot;&quot;/&gt;&lt;property id=&quot;20307&quot; value=&quot;278&quot;/&gt;&lt;/object&gt;&lt;object type=&quot;3&quot; unique_id=&quot;10963&quot;&gt;&lt;property id=&quot;20148&quot; value=&quot;5&quot;/&gt;&lt;property id=&quot;20300&quot; value=&quot;Slide 17 - &amp;quot;2. 프레젠테이션의 과정&amp;quot;&quot;/&gt;&lt;property id=&quot;20307&quot; value=&quot;279&quot;/&gt;&lt;/object&gt;&lt;object type=&quot;3&quot; unique_id=&quot;10964&quot;&gt;&lt;property id=&quot;20148&quot; value=&quot;5&quot;/&gt;&lt;property id=&quot;20300&quot; value=&quot;Slide 18 - &amp;quot;3. 비주얼 프레젠테이션(P.15)&amp;quot;&quot;/&gt;&lt;property id=&quot;20307&quot; value=&quot;280&quot;/&gt;&lt;/object&gt;&lt;object type=&quot;3&quot; unique_id=&quot;10966&quot;&gt;&lt;property id=&quot;20148&quot; value=&quot;5&quot;/&gt;&lt;property id=&quot;20300&quot; value=&quot;Slide 19 - &amp;quot;3. 비주얼 프레젠테이션&amp;quot;&quot;/&gt;&lt;property id=&quot;20307&quot; value=&quot;281&quot;/&gt;&lt;/object&gt;&lt;object type=&quot;3&quot; unique_id=&quot;11108&quot;&gt;&lt;property id=&quot;20148&quot; value=&quot;5&quot;/&gt;&lt;property id=&quot;20300&quot; value=&quot;Slide 20 - &amp;quot;3. 비주얼 프레젠테이션(P.16)&amp;quot;&quot;/&gt;&lt;property id=&quot;20307&quot; value=&quot;282&quot;/&gt;&lt;/object&gt;&lt;object type=&quot;3&quot; unique_id=&quot;11424&quot;&gt;&lt;property id=&quot;20148&quot; value=&quot;5&quot;/&gt;&lt;property id=&quot;20300&quot; value=&quot;Slide 21&quot;/&gt;&lt;property id=&quot;20307&quot; value=&quot;283&quot;/&gt;&lt;/object&gt;&lt;object type=&quot;3&quot; unique_id=&quot;11425&quot;&gt;&lt;property id=&quot;20148&quot; value=&quot;5&quot;/&gt;&lt;property id=&quot;20300&quot; value=&quot;Slide 22 - &amp;quot;1. 표지 디자인(P.19)&amp;quot;&quot;/&gt;&lt;property id=&quot;20307&quot; value=&quot;284&quot;/&gt;&lt;/object&gt;&lt;object type=&quot;3&quot; unique_id=&quot;11426&quot;&gt;&lt;property id=&quot;20148&quot; value=&quot;5&quot;/&gt;&lt;property id=&quot;20300&quot; value=&quot;Slide 23 - &amp;quot;2. 메시지 강조&amp;quot;&quot;/&gt;&lt;property id=&quot;20307&quot; value=&quot;285&quot;/&gt;&lt;/object&gt;&lt;object type=&quot;3&quot; unique_id=&quot;11427&quot;&gt;&lt;property id=&quot;20148&quot; value=&quot;5&quot;/&gt;&lt;property id=&quot;20300&quot; value=&quot;Slide 24 - &amp;quot;3. 그림 표현&amp;quot;&quot;/&gt;&lt;property id=&quot;20307&quot; value=&quot;286&quot;/&gt;&lt;/object&gt;&lt;object type=&quot;3&quot; unique_id=&quot;11428&quot;&gt;&lt;property id=&quot;20148&quot; value=&quot;5&quot;/&gt;&lt;property id=&quot;20300&quot; value=&quot;Slide 25 - &amp;quot;4. 그래프 표현&amp;quot;&quot;/&gt;&lt;property id=&quot;20307&quot; value=&quot;287&quot;/&gt;&lt;/object&gt;&lt;object type=&quot;3&quot; unique_id=&quot;11429&quot;&gt;&lt;property id=&quot;20148&quot; value=&quot;5&quot;/&gt;&lt;property id=&quot;20300&quot; value=&quot;Slide 26 - &amp;quot;5. 도형 표현&amp;quot;&quot;/&gt;&lt;property id=&quot;20307&quot; value=&quot;288&quot;/&gt;&lt;/object&gt;&lt;object type=&quot;3&quot; unique_id=&quot;11430&quot;&gt;&lt;property id=&quot;20148&quot; value=&quot;5&quot;/&gt;&lt;property id=&quot;20300&quot; value=&quot;Slide 27 - &amp;quot;6. 시선 집중&amp;quot;&quot;/&gt;&lt;property id=&quot;20307&quot; value=&quot;289&quot;/&gt;&lt;/object&gt;&lt;object type=&quot;3&quot; unique_id=&quot;11431&quot;&gt;&lt;property id=&quot;20148&quot; value=&quot;5&quot;/&gt;&lt;property id=&quot;20300&quot; value=&quot;Slide 28 - &amp;quot;7. 마지막 표지&amp;quot;&quot;/&gt;&lt;property id=&quot;20307&quot; value=&quot;290&quot;/&gt;&lt;/object&gt;&lt;object type=&quot;3&quot; unique_id=&quot;11606&quot;&gt;&lt;property id=&quot;20148&quot; value=&quot;5&quot;/&gt;&lt;property id=&quot;20300&quot; value=&quot;Slide 29&quot;/&gt;&lt;property id=&quot;20307&quot; value=&quot;291&quot;/&gt;&lt;/object&gt;&lt;object type=&quot;3&quot; unique_id=&quot;13045&quot;&gt;&lt;property id=&quot;20148&quot; value=&quot;5&quot;/&gt;&lt;property id=&quot;20300&quot; value=&quot;Slide 76 - &amp;quot;3. 그림과 클립아트(P.94)&amp;quot;&quot;/&gt;&lt;property id=&quot;20307&quot; value=&quot;303&quot;/&gt;&lt;/object&gt;&lt;object type=&quot;3&quot; unique_id=&quot;14352&quot;&gt;&lt;property id=&quot;20148&quot; value=&quot;5&quot;/&gt;&lt;property id=&quot;20300&quot; value=&quot;Slide 79 - &amp;quot;5. 시각 자료만들기(P.102)&amp;quot;&quot;/&gt;&lt;property id=&quot;20307&quot; value=&quot;316&quot;/&gt;&lt;/object&gt;&lt;object type=&quot;3&quot; unique_id=&quot;14958&quot;&gt;&lt;property id=&quot;20148&quot; value=&quot;5&quot;/&gt;&lt;property id=&quot;20300&quot; value=&quot;Slide 80 - &amp;quot;5. 시각 자료만들기&amp;quot;&quot;/&gt;&lt;property id=&quot;20307&quot; value=&quot;317&quot;/&gt;&lt;/object&gt;&lt;object type=&quot;3&quot; unique_id=&quot;14961&quot;&gt;&lt;property id=&quot;20148&quot; value=&quot;5&quot;/&gt;&lt;property id=&quot;20300&quot; value=&quot;Slide 81 - &amp;quot;5. 시각 자료만들기(P.103)&amp;quot;&quot;/&gt;&lt;property id=&quot;20307&quot; value=&quot;320&quot;/&gt;&lt;/object&gt;&lt;object type=&quot;3&quot; unique_id=&quot;14962&quot;&gt;&lt;property id=&quot;20148&quot; value=&quot;5&quot;/&gt;&lt;property id=&quot;20300&quot; value=&quot;Slide 82 - &amp;quot;5. 시각 자료만들기&amp;quot;&quot;/&gt;&lt;property id=&quot;20307&quot; value=&quot;321&quot;/&gt;&lt;/object&gt;&lt;object type=&quot;3&quot; unique_id=&quot;14963&quot;&gt;&lt;property id=&quot;20148&quot; value=&quot;5&quot;/&gt;&lt;property id=&quot;20300&quot; value=&quot;Slide 83 - &amp;quot;5. 시각 자료만들기&amp;quot;&quot;/&gt;&lt;property id=&quot;20307&quot; value=&quot;322&quot;/&gt;&lt;/object&gt;&lt;object type=&quot;3&quot; unique_id=&quot;15026&quot;&gt;&lt;property id=&quot;20148&quot; value=&quot;5&quot;/&gt;&lt;property id=&quot;20300&quot; value=&quot;Slide 5 - &amp;quot;‘잡스’ 식 프레젠테이션&amp;quot;&quot;/&gt;&lt;property id=&quot;20307&quot; value=&quot;323&quot;/&gt;&lt;/object&gt;&lt;object type=&quot;3&quot; unique_id=&quot;28148&quot;&gt;&lt;property id=&quot;20148&quot; value=&quot;5&quot;/&gt;&lt;property id=&quot;20300&quot; value=&quot;Slide 3 - &amp;quot;프로그램&amp;quot;&quot;/&gt;&lt;property id=&quot;20307&quot; value=&quot;381&quot;/&gt;&lt;/object&gt;&lt;object type=&quot;3&quot; unique_id=&quot;28150&quot;&gt;&lt;property id=&quot;20148&quot; value=&quot;5&quot;/&gt;&lt;property id=&quot;20300&quot; value=&quot;Slide 30 - &amp;quot;1. 화면구성(P.27)&amp;quot;&quot;/&gt;&lt;property id=&quot;20307&quot; value=&quot;340&quot;/&gt;&lt;/object&gt;&lt;object type=&quot;3&quot; unique_id=&quot;28151&quot;&gt;&lt;property id=&quot;20148&quot; value=&quot;5&quot;/&gt;&lt;property id=&quot;20300&quot; value=&quot;Slide 31 - &amp;quot;2) 리본 메뉴(P.28)&amp;quot;&quot;/&gt;&lt;property id=&quot;20307&quot; value=&quot;341&quot;/&gt;&lt;/object&gt;&lt;object type=&quot;3&quot; unique_id=&quot;28152&quot;&gt;&lt;property id=&quot;20148&quot; value=&quot;5&quot;/&gt;&lt;property id=&quot;20300&quot; value=&quot;Slide 32 - &amp;quot;2) 리본 메뉴&amp;quot;&quot;/&gt;&lt;property id=&quot;20307&quot; value=&quot;342&quot;/&gt;&lt;/object&gt;&lt;object type=&quot;3&quot; unique_id=&quot;28153&quot;&gt;&lt;property id=&quot;20148&quot; value=&quot;5&quot;/&gt;&lt;property id=&quot;20300&quot; value=&quot;Slide 33 - &amp;quot;2) 리본 메뉴&amp;quot;&quot;/&gt;&lt;property id=&quot;20307&quot; value=&quot;343&quot;/&gt;&lt;/object&gt;&lt;object type=&quot;3&quot; unique_id=&quot;28154&quot;&gt;&lt;property id=&quot;20148&quot; value=&quot;5&quot;/&gt;&lt;property id=&quot;20300&quot; value=&quot;Slide 34 - &amp;quot;2) 리본 메뉴&amp;quot;&quot;/&gt;&lt;property id=&quot;20307&quot; value=&quot;344&quot;/&gt;&lt;/object&gt;&lt;object type=&quot;3&quot; unique_id=&quot;28155&quot;&gt;&lt;property id=&quot;20148&quot; value=&quot;5&quot;/&gt;&lt;property id=&quot;20300&quot; value=&quot;Slide 35 - &amp;quot;2) 리본 메뉴&amp;quot;&quot;/&gt;&lt;property id=&quot;20307&quot; value=&quot;345&quot;/&gt;&lt;/object&gt;&lt;object type=&quot;3&quot; unique_id=&quot;28156&quot;&gt;&lt;property id=&quot;20148&quot; value=&quot;5&quot;/&gt;&lt;property id=&quot;20300&quot; value=&quot;Slide 36 - &amp;quot;2) 리본 메뉴&amp;quot;&quot;/&gt;&lt;property id=&quot;20307&quot; value=&quot;346&quot;/&gt;&lt;/object&gt;&lt;object type=&quot;3&quot; unique_id=&quot;28157&quot;&gt;&lt;property id=&quot;20148&quot; value=&quot;5&quot;/&gt;&lt;property id=&quot;20300&quot; value=&quot;Slide 37 - &amp;quot;2) 리본 메뉴&amp;quot;&quot;/&gt;&lt;property id=&quot;20307&quot; value=&quot;347&quot;/&gt;&lt;/object&gt;&lt;object type=&quot;3&quot; unique_id=&quot;28158&quot;&gt;&lt;property id=&quot;20148&quot; value=&quot;5&quot;/&gt;&lt;property id=&quot;20300&quot; value=&quot;Slide 38 - &amp;quot;2) 리본 메뉴&amp;quot;&quot;/&gt;&lt;property id=&quot;20307&quot; value=&quot;348&quot;/&gt;&lt;/object&gt;&lt;object type=&quot;3&quot; unique_id=&quot;28160&quot;&gt;&lt;property id=&quot;20148&quot; value=&quot;5&quot;/&gt;&lt;property id=&quot;20300&quot; value=&quot;Slide 39 - &amp;quot;2. 추가기능(P.32)&amp;quot;&quot;/&gt;&lt;property id=&quot;20307&quot; value=&quot;350&quot;/&gt;&lt;/object&gt;&lt;object type=&quot;3&quot; unique_id=&quot;28161&quot;&gt;&lt;property id=&quot;20148&quot; value=&quot;5&quot;/&gt;&lt;property id=&quot;20300&quot; value=&quot;Slide 40 - &amp;quot;2. 추가기능&amp;quot;&quot;/&gt;&lt;property id=&quot;20307&quot; value=&quot;351&quot;/&gt;&lt;/object&gt;&lt;object type=&quot;3&quot; unique_id=&quot;28162&quot;&gt;&lt;property id=&quot;20148&quot; value=&quot;5&quot;/&gt;&lt;property id=&quot;20300&quot; value=&quot;Slide 41 - &amp;quot;2. 추가기능&amp;quot;&quot;/&gt;&lt;property id=&quot;20307&quot; value=&quot;352&quot;/&gt;&lt;/object&gt;&lt;object type=&quot;3&quot; unique_id=&quot;28164&quot;&gt;&lt;property id=&quot;20148&quot; value=&quot;5&quot;/&gt;&lt;property id=&quot;20300&quot; value=&quot;Slide 42 - &amp;quot;2. 추가기능&amp;quot;&quot;/&gt;&lt;property id=&quot;20307&quot; value=&quot;354&quot;/&gt;&lt;/object&gt;&lt;object type=&quot;3&quot; unique_id=&quot;28165&quot;&gt;&lt;property id=&quot;20148&quot; value=&quot;5&quot;/&gt;&lt;property id=&quot;20300&quot; value=&quot;Slide 43 - &amp;quot;2. 추가기능&amp;quot;&quot;/&gt;&lt;property id=&quot;20307&quot; value=&quot;355&quot;/&gt;&lt;/object&gt;&lt;object type=&quot;3&quot; unique_id=&quot;28166&quot;&gt;&lt;property id=&quot;20148&quot; value=&quot;5&quot;/&gt;&lt;property id=&quot;20300&quot; value=&quot;Slide 44 - &amp;quot;유튜브 동영상 링크&amp;quot;&quot;/&gt;&lt;property id=&quot;20307&quot; value=&quot;356&quot;/&gt;&lt;/object&gt;&lt;object type=&quot;3&quot; unique_id=&quot;28167&quot;&gt;&lt;property id=&quot;20148&quot; value=&quot;5&quot;/&gt;&lt;property id=&quot;20300&quot; value=&quot;Slide 45 - &amp;quot;프레지 결과물 링크&amp;quot;&quot;/&gt;&lt;property id=&quot;20307&quot; value=&quot;357&quot;/&gt;&lt;/object&gt;&lt;object type=&quot;3&quot; unique_id=&quot;28168&quot;&gt;&lt;property id=&quot;20148&quot; value=&quot;5&quot;/&gt;&lt;property id=&quot;20300&quot; value=&quot;Slide 46 - &amp;quot;2. 추가기능&amp;quot;&quot;/&gt;&lt;property id=&quot;20307&quot; value=&quot;358&quot;/&gt;&lt;/object&gt;&lt;object type=&quot;3&quot; unique_id=&quot;28169&quot;&gt;&lt;property id=&quot;20148&quot; value=&quot;5&quot;/&gt;&lt;property id=&quot;20300&quot; value=&quot;Slide 47 - &amp;quot;비디오 꾸미기&amp;quot;&quot;/&gt;&lt;property id=&quot;20307&quot; value=&quot;359&quot;/&gt;&lt;/object&gt;&lt;object type=&quot;3&quot; unique_id=&quot;28172&quot;&gt;&lt;property id=&quot;20148&quot; value=&quot;5&quot;/&gt;&lt;property id=&quot;20300&quot; value=&quot;Slide 48 - &amp;quot;3. 실행 및 실습파일(P.35)&amp;quot;&quot;/&gt;&lt;property id=&quot;20307&quot; value=&quot;362&quot;/&gt;&lt;/object&gt;&lt;object type=&quot;3&quot; unique_id=&quot;28173&quot;&gt;&lt;property id=&quot;20148&quot; value=&quot;5&quot;/&gt;&lt;property id=&quot;20300&quot; value=&quot;Slide 49 - &amp;quot;3. 실행 및 실습파일&amp;quot;&quot;/&gt;&lt;property id=&quot;20307&quot; value=&quot;363&quot;/&gt;&lt;/object&gt;&lt;object type=&quot;3&quot; unique_id=&quot;28177&quot;&gt;&lt;property id=&quot;20148&quot; value=&quot;5&quot;/&gt;&lt;property id=&quot;20300&quot; value=&quot;Slide 50&quot;/&gt;&lt;property id=&quot;20307&quot; value=&quot;367&quot;/&gt;&lt;/object&gt;&lt;object type=&quot;3&quot; unique_id=&quot;28178&quot;&gt;&lt;property id=&quot;20148&quot; value=&quot;5&quot;/&gt;&lt;property id=&quot;20300&quot; value=&quot;Slide 67 - &amp;quot;2. 도형과 스마트아트(P.69)&amp;quot;&quot;/&gt;&lt;property id=&quot;20307&quot; value=&quot;368&quot;/&gt;&lt;/object&gt;&lt;object type=&quot;3&quot; unique_id=&quot;28179&quot;&gt;&lt;property id=&quot;20148&quot; value=&quot;5&quot;/&gt;&lt;property id=&quot;20300&quot; value=&quot;Slide 68 - &amp;quot;2. 도형과 스마트아트&amp;quot;&quot;/&gt;&lt;property id=&quot;20307&quot; value=&quot;369&quot;/&gt;&lt;/object&gt;&lt;object type=&quot;3&quot; unique_id=&quot;28180&quot;&gt;&lt;property id=&quot;20148&quot; value=&quot;5&quot;/&gt;&lt;property id=&quot;20300&quot; value=&quot;Slide 69 - &amp;quot;2. 도형과 스마트아트(P.77)&amp;quot;&quot;/&gt;&lt;property id=&quot;20307&quot; value=&quot;370&quot;/&gt;&lt;/object&gt;&lt;object type=&quot;3&quot; unique_id=&quot;28181&quot;&gt;&lt;property id=&quot;20148&quot; value=&quot;5&quot;/&gt;&lt;property id=&quot;20300&quot; value=&quot;Slide 71 - &amp;quot;2. 도형과 스마트아트&amp;quot;&quot;/&gt;&lt;property id=&quot;20307&quot; value=&quot;371&quot;/&gt;&lt;/object&gt;&lt;object type=&quot;3&quot; unique_id=&quot;28188&quot;&gt;&lt;property id=&quot;20148&quot; value=&quot;5&quot;/&gt;&lt;property id=&quot;20300&quot; value=&quot;Slide 77 - &amp;quot;4. 그래프 활용하기(P.100)&amp;quot;&quot;/&gt;&lt;property id=&quot;20307&quot; value=&quot;378&quot;/&gt;&lt;/object&gt;&lt;object type=&quot;3&quot; unique_id=&quot;28189&quot;&gt;&lt;property id=&quot;20148&quot; value=&quot;5&quot;/&gt;&lt;property id=&quot;20300&quot; value=&quot;Slide 78 - &amp;quot;4. 그래프 활용하기&amp;quot;&quot;/&gt;&lt;property id=&quot;20307&quot; value=&quot;379&quot;/&gt;&lt;/object&gt;&lt;object type=&quot;3&quot; unique_id=&quot;31422&quot;&gt;&lt;property id=&quot;20148&quot; value=&quot;5&quot;/&gt;&lt;property id=&quot;20300&quot; value=&quot;Slide 51 - &amp;quot;1) 제목과 차례 슬라이드(P.61)&amp;quot;&quot;/&gt;&lt;property id=&quot;20307&quot; value=&quot;382&quot;/&gt;&lt;/object&gt;&lt;object type=&quot;3&quot; unique_id=&quot;31423&quot;&gt;&lt;property id=&quot;20148&quot; value=&quot;5&quot;/&gt;&lt;property id=&quot;20300&quot; value=&quot;Slide 52 - &amp;quot;1) 제목과 차례 슬라이드&amp;quot;&quot;/&gt;&lt;property id=&quot;20307&quot; value=&quot;383&quot;/&gt;&lt;/object&gt;&lt;object type=&quot;3&quot; unique_id=&quot;31424&quot;&gt;&lt;property id=&quot;20148&quot; value=&quot;5&quot;/&gt;&lt;property id=&quot;20300&quot; value=&quot;Slide 53 - &amp;quot;2) 간지 삽입하기&amp;quot;&quot;/&gt;&lt;property id=&quot;20307&quot; value=&quot;384&quot;/&gt;&lt;/object&gt;&lt;object type=&quot;3&quot; unique_id=&quot;31425&quot;&gt;&lt;property id=&quot;20148&quot; value=&quot;5&quot;/&gt;&lt;property id=&quot;20300&quot; value=&quot;Slide 54 - &amp;quot;3) 슬라이드 통일성 유지하기&amp;quot;&quot;/&gt;&lt;property id=&quot;20307&quot; value=&quot;385&quot;/&gt;&lt;/object&gt;&lt;object type=&quot;3&quot; unique_id=&quot;31426&quot;&gt;&lt;property id=&quot;20148&quot; value=&quot;5&quot;/&gt;&lt;property id=&quot;20300&quot; value=&quot;Slide 56 - &amp;quot;5) 전체와 부분&amp;quot;&quot;/&gt;&lt;property id=&quot;20307&quot; value=&quot;386&quot;/&gt;&lt;/object&gt;&lt;object type=&quot;3&quot; unique_id=&quot;31427&quot;&gt;&lt;property id=&quot;20148&quot; value=&quot;5&quot;/&gt;&lt;property id=&quot;20300&quot; value=&quot;Slide 57 - &amp;quot;6) 텍스트 표현하기(P.65)&amp;quot;&quot;/&gt;&lt;property id=&quot;20307&quot; value=&quot;387&quot;/&gt;&lt;/object&gt;&lt;object type=&quot;3&quot; unique_id=&quot;31428&quot;&gt;&lt;property id=&quot;20148&quot; value=&quot;5&quot;/&gt;&lt;property id=&quot;20300&quot; value=&quot;Slide 58 - &amp;quot;6) 텍스트 표현하기&amp;quot;&quot;/&gt;&lt;property id=&quot;20307&quot; value=&quot;388&quot;/&gt;&lt;/object&gt;&lt;object type=&quot;3&quot; unique_id=&quot;31429&quot;&gt;&lt;property id=&quot;20148&quot; value=&quot;5&quot;/&gt;&lt;property id=&quot;20300&quot; value=&quot;Slide 59 - &amp;quot;6) 텍스트 표현하기&amp;quot;&quot;/&gt;&lt;property id=&quot;20307&quot; value=&quot;389&quot;/&gt;&lt;/object&gt;&lt;object type=&quot;3&quot; unique_id=&quot;31430&quot;&gt;&lt;property id=&quot;20148&quot; value=&quot;5&quot;/&gt;&lt;property id=&quot;20300&quot; value=&quot;Slide 60 - &amp;quot;6) 텍스트 표현하기&amp;quot;&quot;/&gt;&lt;property id=&quot;20307&quot; value=&quot;390&quot;/&gt;&lt;/object&gt;&lt;object type=&quot;3&quot; unique_id=&quot;31431&quot;&gt;&lt;property id=&quot;20148&quot; value=&quot;5&quot;/&gt;&lt;property id=&quot;20300&quot; value=&quot;Slide 61 - &amp;quot;6) 텍스트 표현하기&amp;quot;&quot;/&gt;&lt;property id=&quot;20307&quot; value=&quot;391&quot;/&gt;&lt;/object&gt;&lt;object type=&quot;3&quot; unique_id=&quot;31432&quot;&gt;&lt;property id=&quot;20148&quot; value=&quot;5&quot;/&gt;&lt;property id=&quot;20300&quot; value=&quot;Slide 62 - &amp;quot;6) 텍스트 표현하기&amp;quot;&quot;/&gt;&lt;property id=&quot;20307&quot; value=&quot;392&quot;/&gt;&lt;/object&gt;&lt;object type=&quot;3&quot; unique_id=&quot;31433&quot;&gt;&lt;property id=&quot;20148&quot; value=&quot;5&quot;/&gt;&lt;property id=&quot;20300&quot; value=&quot;Slide 63 - &amp;quot;6) 텍스트 표현하기&amp;quot;&quot;/&gt;&lt;property id=&quot;20307&quot; value=&quot;393&quot;/&gt;&lt;/object&gt;&lt;object type=&quot;3&quot; unique_id=&quot;31769&quot;&gt;&lt;property id=&quot;20148&quot; value=&quot;5&quot;/&gt;&lt;property id=&quot;20300&quot; value=&quot;Slide 55 - &amp;quot;4) 제목과 글머리기호&amp;quot;&quot;/&gt;&lt;property id=&quot;20307&quot; value=&quot;394&quot;/&gt;&lt;/object&gt;&lt;object type=&quot;3&quot; unique_id=&quot;32840&quot;&gt;&lt;property id=&quot;20148&quot; value=&quot;5&quot;/&gt;&lt;property id=&quot;20300&quot; value=&quot;Slide 64 - &amp;quot;7) 색상 활용하기(P.67)&amp;quot;&quot;/&gt;&lt;property id=&quot;20307&quot; value=&quot;395&quot;/&gt;&lt;/object&gt;&lt;object type=&quot;3&quot; unique_id=&quot;32841&quot;&gt;&lt;property id=&quot;20148&quot; value=&quot;5&quot;/&gt;&lt;property id=&quot;20300&quot; value=&quot;Slide 65 - &amp;quot;7) 색상 활용하기&amp;quot;&quot;/&gt;&lt;property id=&quot;20307&quot; value=&quot;396&quot;/&gt;&lt;/object&gt;&lt;object type=&quot;3&quot; unique_id=&quot;32842&quot;&gt;&lt;property id=&quot;20148&quot; value=&quot;5&quot;/&gt;&lt;property id=&quot;20300&quot; value=&quot;Slide 66 - &amp;quot;7) 색상 활용하기&amp;quot;&quot;/&gt;&lt;property id=&quot;20307&quot; value=&quot;397&quot;/&gt;&lt;/object&gt;&lt;object type=&quot;3&quot; unique_id=&quot;32844&quot;&gt;&lt;property id=&quot;20148&quot; value=&quot;5&quot;/&gt;&lt;property id=&quot;20300&quot; value=&quot;Slide 75 - &amp;quot;2. 도형과 스마트아트&amp;quot;&quot;/&gt;&lt;property id=&quot;20307&quot; value=&quot;399&quot;/&gt;&lt;/object&gt;&lt;object type=&quot;3&quot; unique_id=&quot;33965&quot;&gt;&lt;property id=&quot;20148&quot; value=&quot;5&quot;/&gt;&lt;property id=&quot;20300&quot; value=&quot;Slide 70 - &amp;quot;2. 도형과 스마트아트&amp;quot;&quot;/&gt;&lt;property id=&quot;20307&quot; value=&quot;403&quot;/&gt;&lt;/object&gt;&lt;object type=&quot;3&quot; unique_id=&quot;33966&quot;&gt;&lt;property id=&quot;20148&quot; value=&quot;5&quot;/&gt;&lt;property id=&quot;20300&quot; value=&quot;Slide 72 - &amp;quot;2. 도형과 스마트아트&amp;quot;&quot;/&gt;&lt;property id=&quot;20307&quot; value=&quot;400&quot;/&gt;&lt;/object&gt;&lt;object type=&quot;3&quot; unique_id=&quot;33967&quot;&gt;&lt;property id=&quot;20148&quot; value=&quot;5&quot;/&gt;&lt;property id=&quot;20300&quot; value=&quot;Slide 73 - &amp;quot;2. 도형과 스마트아트&amp;quot;&quot;/&gt;&lt;property id=&quot;20307&quot; value=&quot;401&quot;/&gt;&lt;/object&gt;&lt;object type=&quot;3&quot; unique_id=&quot;33968&quot;&gt;&lt;property id=&quot;20148&quot; value=&quot;5&quot;/&gt;&lt;property id=&quot;20300&quot; value=&quot;Slide 74 - &amp;quot;2. 도형과 스마트아트(P.77)&amp;quot;&quot;/&gt;&lt;property id=&quot;20307&quot; value=&quot;402&quot;/&gt;&lt;/object&gt;&lt;object type=&quot;3&quot; unique_id=&quot;34429&quot;&gt;&lt;property id=&quot;20148&quot; value=&quot;5&quot;/&gt;&lt;property id=&quot;20300&quot; value=&quot;Slide 84&quot;/&gt;&lt;property id=&quot;20307&quot; value=&quot;404&quot;/&gt;&lt;/object&gt;&lt;/object&gt;&lt;object type=&quot;8&quot; unique_id=&quot;10500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기본 디자인">
  <a:themeElements>
    <a:clrScheme name="1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8_디자인 사용자 지정">
  <a:themeElements>
    <a:clrScheme name="8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8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예제 프레젠테이션 슬라이드(7)">
  <a:themeElements>
    <a:clrScheme name="기본 디자인 3">
      <a:dk1>
        <a:srgbClr val="000000"/>
      </a:dk1>
      <a:lt1>
        <a:srgbClr val="FFFFFF"/>
      </a:lt1>
      <a:dk2>
        <a:srgbClr val="003399"/>
      </a:dk2>
      <a:lt2>
        <a:srgbClr val="C0C0C0"/>
      </a:lt2>
      <a:accent1>
        <a:srgbClr val="5E9CD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6CBEA"/>
      </a:accent5>
      <a:accent6>
        <a:srgbClr val="85AE49"/>
      </a:accent6>
      <a:hlink>
        <a:srgbClr val="FF9933"/>
      </a:hlink>
      <a:folHlink>
        <a:srgbClr val="855ADA"/>
      </a:folHlink>
    </a:clrScheme>
    <a:fontScheme name="기본 디자인">
      <a:majorFont>
        <a:latin typeface="굴림"/>
        <a:ea typeface="굴림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142288"/>
        </a:dk2>
        <a:lt2>
          <a:srgbClr val="C0C0C0"/>
        </a:lt2>
        <a:accent1>
          <a:srgbClr val="39998E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AECAC6"/>
        </a:accent5>
        <a:accent6>
          <a:srgbClr val="11B7D8"/>
        </a:accent6>
        <a:hlink>
          <a:srgbClr val="8963E9"/>
        </a:hlink>
        <a:folHlink>
          <a:srgbClr val="3067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124458"/>
        </a:dk2>
        <a:lt2>
          <a:srgbClr val="C0C0C0"/>
        </a:lt2>
        <a:accent1>
          <a:srgbClr val="76CA2A"/>
        </a:accent1>
        <a:accent2>
          <a:srgbClr val="40BAD2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39A8BE"/>
        </a:accent6>
        <a:hlink>
          <a:srgbClr val="715EE6"/>
        </a:hlink>
        <a:folHlink>
          <a:srgbClr val="238D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5E9CD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6CBEA"/>
        </a:accent5>
        <a:accent6>
          <a:srgbClr val="85AE49"/>
        </a:accent6>
        <a:hlink>
          <a:srgbClr val="FF9933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8_예제 프레젠테이션 슬라이드(7)">
  <a:themeElements>
    <a:clrScheme name="기본 디자인 3">
      <a:dk1>
        <a:srgbClr val="000000"/>
      </a:dk1>
      <a:lt1>
        <a:srgbClr val="FFFFFF"/>
      </a:lt1>
      <a:dk2>
        <a:srgbClr val="003399"/>
      </a:dk2>
      <a:lt2>
        <a:srgbClr val="C0C0C0"/>
      </a:lt2>
      <a:accent1>
        <a:srgbClr val="5E9CD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6CBEA"/>
      </a:accent5>
      <a:accent6>
        <a:srgbClr val="85AE49"/>
      </a:accent6>
      <a:hlink>
        <a:srgbClr val="FF9933"/>
      </a:hlink>
      <a:folHlink>
        <a:srgbClr val="855ADA"/>
      </a:folHlink>
    </a:clrScheme>
    <a:fontScheme name="기본 디자인">
      <a:majorFont>
        <a:latin typeface="굴림"/>
        <a:ea typeface="굴림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142288"/>
        </a:dk2>
        <a:lt2>
          <a:srgbClr val="C0C0C0"/>
        </a:lt2>
        <a:accent1>
          <a:srgbClr val="39998E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AECAC6"/>
        </a:accent5>
        <a:accent6>
          <a:srgbClr val="11B7D8"/>
        </a:accent6>
        <a:hlink>
          <a:srgbClr val="8963E9"/>
        </a:hlink>
        <a:folHlink>
          <a:srgbClr val="3067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124458"/>
        </a:dk2>
        <a:lt2>
          <a:srgbClr val="C0C0C0"/>
        </a:lt2>
        <a:accent1>
          <a:srgbClr val="76CA2A"/>
        </a:accent1>
        <a:accent2>
          <a:srgbClr val="40BAD2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39A8BE"/>
        </a:accent6>
        <a:hlink>
          <a:srgbClr val="715EE6"/>
        </a:hlink>
        <a:folHlink>
          <a:srgbClr val="238D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5E9CD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6CBEA"/>
        </a:accent5>
        <a:accent6>
          <a:srgbClr val="85AE49"/>
        </a:accent6>
        <a:hlink>
          <a:srgbClr val="FF9933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6_예제 프레젠테이션 슬라이드(7)">
  <a:themeElements>
    <a:clrScheme name="기본 디자인 3">
      <a:dk1>
        <a:srgbClr val="000000"/>
      </a:dk1>
      <a:lt1>
        <a:srgbClr val="FFFFFF"/>
      </a:lt1>
      <a:dk2>
        <a:srgbClr val="003399"/>
      </a:dk2>
      <a:lt2>
        <a:srgbClr val="C0C0C0"/>
      </a:lt2>
      <a:accent1>
        <a:srgbClr val="5E9CD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6CBEA"/>
      </a:accent5>
      <a:accent6>
        <a:srgbClr val="85AE49"/>
      </a:accent6>
      <a:hlink>
        <a:srgbClr val="FF9933"/>
      </a:hlink>
      <a:folHlink>
        <a:srgbClr val="855ADA"/>
      </a:folHlink>
    </a:clrScheme>
    <a:fontScheme name="기본 디자인">
      <a:majorFont>
        <a:latin typeface="굴림"/>
        <a:ea typeface="굴림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142288"/>
        </a:dk2>
        <a:lt2>
          <a:srgbClr val="C0C0C0"/>
        </a:lt2>
        <a:accent1>
          <a:srgbClr val="39998E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AECAC6"/>
        </a:accent5>
        <a:accent6>
          <a:srgbClr val="11B7D8"/>
        </a:accent6>
        <a:hlink>
          <a:srgbClr val="8963E9"/>
        </a:hlink>
        <a:folHlink>
          <a:srgbClr val="3067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124458"/>
        </a:dk2>
        <a:lt2>
          <a:srgbClr val="C0C0C0"/>
        </a:lt2>
        <a:accent1>
          <a:srgbClr val="76CA2A"/>
        </a:accent1>
        <a:accent2>
          <a:srgbClr val="40BAD2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39A8BE"/>
        </a:accent6>
        <a:hlink>
          <a:srgbClr val="715EE6"/>
        </a:hlink>
        <a:folHlink>
          <a:srgbClr val="238D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5E9CD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6CBEA"/>
        </a:accent5>
        <a:accent6>
          <a:srgbClr val="85AE49"/>
        </a:accent6>
        <a:hlink>
          <a:srgbClr val="FF9933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연구 디자인 서식 파일</Template>
  <TotalTime>17514</TotalTime>
  <Words>3400</Words>
  <Application>Microsoft Office PowerPoint</Application>
  <PresentationFormat>화면 슬라이드 쇼(4:3)</PresentationFormat>
  <Paragraphs>636</Paragraphs>
  <Slides>47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47</vt:i4>
      </vt:variant>
    </vt:vector>
  </HeadingPairs>
  <TitlesOfParts>
    <vt:vector size="66" baseType="lpstr">
      <vt:lpstr>Apple SD Gothic Neo</vt:lpstr>
      <vt:lpstr>Arabic Typesetting</vt:lpstr>
      <vt:lpstr>HY견고딕</vt:lpstr>
      <vt:lpstr>굴림</vt:lpstr>
      <vt:lpstr>궁서체</vt:lpstr>
      <vt:lpstr>맑은 고딕</vt:lpstr>
      <vt:lpstr>바탕</vt:lpstr>
      <vt:lpstr>Arial</vt:lpstr>
      <vt:lpstr>Consolas</vt:lpstr>
      <vt:lpstr>Lucida Console</vt:lpstr>
      <vt:lpstr>Wingdings</vt:lpstr>
      <vt:lpstr>1_기본 디자인</vt:lpstr>
      <vt:lpstr>8_디자인 사용자 지정</vt:lpstr>
      <vt:lpstr>2_예제 프레젠테이션 슬라이드(7)</vt:lpstr>
      <vt:lpstr>8_예제 프레젠테이션 슬라이드(7)</vt:lpstr>
      <vt:lpstr>Office 테마</vt:lpstr>
      <vt:lpstr>16_예제 프레젠테이션 슬라이드(7)</vt:lpstr>
      <vt:lpstr>3_Office 테마</vt:lpstr>
      <vt:lpstr>1_Office 테마</vt:lpstr>
      <vt:lpstr>15-4. 분류분석</vt:lpstr>
      <vt:lpstr>1. 의사결정 트리</vt:lpstr>
      <vt:lpstr>분류분석 특징</vt:lpstr>
      <vt:lpstr>Tree 분류 분석 특징 </vt:lpstr>
      <vt:lpstr>Tree 분류 분석 특징 </vt:lpstr>
      <vt:lpstr>Tree 분류 분석 특징 </vt:lpstr>
      <vt:lpstr>Tree 분류 분석 실습</vt:lpstr>
      <vt:lpstr>Tree 분류 분석 실습</vt:lpstr>
      <vt:lpstr>Tree 분류 분석 실습</vt:lpstr>
      <vt:lpstr>Tree 분류 분석 실습</vt:lpstr>
      <vt:lpstr>Tree 분류 분석 실습</vt:lpstr>
      <vt:lpstr>교차검정</vt:lpstr>
      <vt:lpstr>PowerPoint 프레젠테이션</vt:lpstr>
      <vt:lpstr>Entropy</vt:lpstr>
      <vt:lpstr>2. 앙상블 모델</vt:lpstr>
      <vt:lpstr>1) 앙상블 모델</vt:lpstr>
      <vt:lpstr>1) 앙상블 모델</vt:lpstr>
      <vt:lpstr>1) 앙상블 모델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Random Forest 알고리즘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XGBoost 알고리즘</vt:lpstr>
      <vt:lpstr>3. 인공신경망 모형</vt:lpstr>
      <vt:lpstr>3. 인공신경망 모형</vt:lpstr>
      <vt:lpstr>1) 인공신경망 개요</vt:lpstr>
      <vt:lpstr>PowerPoint 프레젠테이션</vt:lpstr>
      <vt:lpstr>2) 신경망(Neural Network) 구성 요소</vt:lpstr>
      <vt:lpstr>3) 생물학적 신경망 vs 인공신경망</vt:lpstr>
      <vt:lpstr>4) 가중치와 편향(조절변수)</vt:lpstr>
      <vt:lpstr>행렬곱(행렬내적)</vt:lpstr>
      <vt:lpstr>5) 신경망 활성함수</vt:lpstr>
      <vt:lpstr>5) 신경망 활성함수(출력층 설계 기준)</vt:lpstr>
      <vt:lpstr>6) 인공 신경망(ANN) : 퍼셉트론 주요 특징</vt:lpstr>
      <vt:lpstr>7) 신경망 학습과정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ctl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입력하십시오</dc:title>
  <dc:creator>kimjs</dc:creator>
  <cp:lastModifiedBy>Windows User</cp:lastModifiedBy>
  <cp:revision>883</cp:revision>
  <cp:lastPrinted>2012-04-23T01:56:26Z</cp:lastPrinted>
  <dcterms:created xsi:type="dcterms:W3CDTF">2011-03-07T07:43:24Z</dcterms:created>
  <dcterms:modified xsi:type="dcterms:W3CDTF">2020-09-22T12:20:47Z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TC100823921042</vt:lpwstr>
  </property>
</Properties>
</file>